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57" r:id="rId3"/>
    <p:sldId id="283" r:id="rId4"/>
    <p:sldId id="284" r:id="rId5"/>
    <p:sldId id="269" r:id="rId6"/>
    <p:sldId id="264" r:id="rId7"/>
    <p:sldId id="265" r:id="rId8"/>
    <p:sldId id="270" r:id="rId9"/>
    <p:sldId id="259" r:id="rId10"/>
    <p:sldId id="285" r:id="rId11"/>
    <p:sldId id="263" r:id="rId12"/>
    <p:sldId id="271" r:id="rId13"/>
    <p:sldId id="280" r:id="rId14"/>
    <p:sldId id="279" r:id="rId15"/>
    <p:sldId id="281" r:id="rId16"/>
    <p:sldId id="282" r:id="rId17"/>
    <p:sldId id="286" r:id="rId18"/>
    <p:sldId id="288" r:id="rId19"/>
    <p:sldId id="260" r:id="rId20"/>
    <p:sldId id="267" r:id="rId21"/>
    <p:sldId id="261" r:id="rId22"/>
    <p:sldId id="268" r:id="rId23"/>
    <p:sldId id="272" r:id="rId24"/>
    <p:sldId id="274" r:id="rId25"/>
    <p:sldId id="275" r:id="rId26"/>
    <p:sldId id="276" r:id="rId27"/>
    <p:sldId id="277" r:id="rId28"/>
    <p:sldId id="278" r:id="rId29"/>
    <p:sldId id="273" r:id="rId30"/>
    <p:sldId id="26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384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93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39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1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89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571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262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93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97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08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58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05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8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830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30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370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8/15/2016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81754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n17BzBecv8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434" y="1509828"/>
            <a:ext cx="10993549" cy="3796268"/>
          </a:xfrm>
        </p:spPr>
        <p:txBody>
          <a:bodyPr>
            <a:noAutofit/>
          </a:bodyPr>
          <a:lstStyle/>
          <a:p>
            <a:pPr algn="ctr"/>
            <a:r>
              <a:rPr lang="en-US" sz="7200" dirty="0"/>
              <a:t>¡</a:t>
            </a:r>
            <a:r>
              <a:rPr lang="en-US" sz="7200" dirty="0" err="1"/>
              <a:t>Bienvenidos</a:t>
            </a:r>
            <a:br>
              <a:rPr lang="en-US" sz="7200" dirty="0"/>
            </a:br>
            <a:r>
              <a:rPr lang="en-US" sz="7200" dirty="0">
                <a:solidFill>
                  <a:schemeClr val="bg1"/>
                </a:solidFill>
              </a:rPr>
              <a:t>a </a:t>
            </a:r>
            <a:br>
              <a:rPr lang="en-US" sz="7200" dirty="0">
                <a:solidFill>
                  <a:schemeClr val="bg1"/>
                </a:solidFill>
              </a:rPr>
            </a:br>
            <a:r>
              <a:rPr lang="en-US" sz="7200" dirty="0" err="1">
                <a:solidFill>
                  <a:schemeClr val="bg1"/>
                </a:solidFill>
              </a:rPr>
              <a:t>Español</a:t>
            </a:r>
            <a:r>
              <a:rPr lang="en-US" sz="7200" dirty="0">
                <a:solidFill>
                  <a:schemeClr val="bg1"/>
                </a:solidFill>
              </a:rPr>
              <a:t>!</a:t>
            </a:r>
            <a:endParaRPr lang="es-ES_tradnl" sz="7200" dirty="0">
              <a:solidFill>
                <a:schemeClr val="bg1"/>
              </a:solidFill>
            </a:endParaRPr>
          </a:p>
        </p:txBody>
      </p:sp>
    </p:spTree>
    <p:extLst>
      <p:ext uri="{BB962C8B-B14F-4D97-AF65-F5344CB8AC3E}">
        <p14:creationId xmlns:p14="http://schemas.microsoft.com/office/powerpoint/2010/main" val="21334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Distractores</a:t>
            </a:r>
            <a:endParaRPr lang="es-MX" dirty="0"/>
          </a:p>
        </p:txBody>
      </p:sp>
      <p:sp>
        <p:nvSpPr>
          <p:cNvPr id="3" name="Content Placeholder 2"/>
          <p:cNvSpPr>
            <a:spLocks noGrp="1"/>
          </p:cNvSpPr>
          <p:nvPr>
            <p:ph idx="1"/>
          </p:nvPr>
        </p:nvSpPr>
        <p:spPr/>
        <p:txBody>
          <a:bodyPr>
            <a:normAutofit/>
          </a:bodyPr>
          <a:lstStyle/>
          <a:p>
            <a:r>
              <a:rPr lang="en-US" sz="2400" dirty="0"/>
              <a:t>If an object distracts you from learning: a book, rubrics cube, crayon bag, I will pick it up from you and take it to my office. I DO NOT WANT TO KEEP IT. You can get it back by writing a letter to me, stating your regrets and agreeing to not let that object distract you from learning. Sign it and get it signed by a parent. When I get the letter you get the object that was causing the distraction. Try to do it ASAP.</a:t>
            </a:r>
            <a:endParaRPr lang="es-MX" sz="2400" dirty="0"/>
          </a:p>
        </p:txBody>
      </p:sp>
    </p:spTree>
    <p:extLst>
      <p:ext uri="{BB962C8B-B14F-4D97-AF65-F5344CB8AC3E}">
        <p14:creationId xmlns:p14="http://schemas.microsoft.com/office/powerpoint/2010/main" val="33481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phones: in accordance with student handbook.</a:t>
            </a:r>
            <a:endParaRPr lang="es-MX" dirty="0"/>
          </a:p>
        </p:txBody>
      </p:sp>
      <p:sp>
        <p:nvSpPr>
          <p:cNvPr id="3" name="Content Placeholder 2"/>
          <p:cNvSpPr>
            <a:spLocks noGrp="1"/>
          </p:cNvSpPr>
          <p:nvPr>
            <p:ph idx="1"/>
          </p:nvPr>
        </p:nvSpPr>
        <p:spPr/>
        <p:txBody>
          <a:bodyPr/>
          <a:lstStyle/>
          <a:p>
            <a:r>
              <a:rPr lang="en-US" dirty="0"/>
              <a:t>PHONE CALLS/CELL PHONES Students are not allowed to receive phone calls at school. If necessary, parents may contact the office to leave a message for their child. This should be reserved for emergency situations only. During school hours cell phone use is not permitted </a:t>
            </a:r>
            <a:r>
              <a:rPr lang="en-US" dirty="0">
                <a:highlight>
                  <a:srgbClr val="FFFF00"/>
                </a:highlight>
              </a:rPr>
              <a:t>except when specified by the teacher or course description for educational purposes only</a:t>
            </a:r>
            <a:r>
              <a:rPr lang="en-US" dirty="0"/>
              <a:t>. All cell phones must be </a:t>
            </a:r>
            <a:r>
              <a:rPr lang="en-US" dirty="0">
                <a:highlight>
                  <a:srgbClr val="FFFF00"/>
                </a:highlight>
              </a:rPr>
              <a:t>turned off </a:t>
            </a:r>
            <a:r>
              <a:rPr lang="en-US" dirty="0"/>
              <a:t>and stored in a </a:t>
            </a:r>
            <a:r>
              <a:rPr lang="en-US" dirty="0">
                <a:highlight>
                  <a:srgbClr val="FFFF00"/>
                </a:highlight>
              </a:rPr>
              <a:t>locker</a:t>
            </a:r>
            <a:r>
              <a:rPr lang="en-US" dirty="0"/>
              <a:t>, </a:t>
            </a:r>
            <a:r>
              <a:rPr lang="en-US" dirty="0">
                <a:highlight>
                  <a:srgbClr val="FFFF00"/>
                </a:highlight>
              </a:rPr>
              <a:t>cubby</a:t>
            </a:r>
            <a:r>
              <a:rPr lang="en-US" dirty="0"/>
              <a:t> and/or </a:t>
            </a:r>
            <a:r>
              <a:rPr lang="en-US" dirty="0">
                <a:highlight>
                  <a:srgbClr val="FFFF00"/>
                </a:highlight>
              </a:rPr>
              <a:t>backpack</a:t>
            </a:r>
            <a:r>
              <a:rPr lang="en-US" dirty="0"/>
              <a:t>. Inappropriate cell/smart phone use (including use for reasons other than education when designated by the teacher or course) will result in </a:t>
            </a:r>
            <a:r>
              <a:rPr lang="en-US" dirty="0">
                <a:highlight>
                  <a:srgbClr val="FFFF00"/>
                </a:highlight>
              </a:rPr>
              <a:t>confiscation of the device </a:t>
            </a:r>
            <a:r>
              <a:rPr lang="en-US" dirty="0"/>
              <a:t>and a $15 fine will be assessed for each event after the first event. ACA is not responsible for lost or stolen cell phones.</a:t>
            </a:r>
            <a:endParaRPr lang="es-MX" dirty="0"/>
          </a:p>
        </p:txBody>
      </p:sp>
    </p:spTree>
    <p:extLst>
      <p:ext uri="{BB962C8B-B14F-4D97-AF65-F5344CB8AC3E}">
        <p14:creationId xmlns:p14="http://schemas.microsoft.com/office/powerpoint/2010/main" val="20330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289291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a:t>
            </a:r>
            <a:r>
              <a:rPr lang="en-US" dirty="0"/>
              <a:t> meta:</a:t>
            </a:r>
            <a:endParaRPr lang="es-MX" dirty="0"/>
          </a:p>
        </p:txBody>
      </p:sp>
      <p:pic>
        <p:nvPicPr>
          <p:cNvPr id="4" name="Content Placeholder 3"/>
          <p:cNvPicPr>
            <a:picLocks noGrp="1" noChangeAspect="1"/>
          </p:cNvPicPr>
          <p:nvPr>
            <p:ph idx="1"/>
          </p:nvPr>
        </p:nvPicPr>
        <p:blipFill>
          <a:blip r:embed="rId2"/>
          <a:stretch>
            <a:fillRect/>
          </a:stretch>
        </p:blipFill>
        <p:spPr>
          <a:xfrm rot="5400000">
            <a:off x="2997470" y="668685"/>
            <a:ext cx="6679660" cy="6096000"/>
          </a:xfrm>
        </p:spPr>
      </p:pic>
    </p:spTree>
    <p:extLst>
      <p:ext uri="{BB962C8B-B14F-4D97-AF65-F5344CB8AC3E}">
        <p14:creationId xmlns:p14="http://schemas.microsoft.com/office/powerpoint/2010/main" val="118134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Refocus area</a:t>
            </a:r>
            <a:endParaRPr lang="es-MX" dirty="0"/>
          </a:p>
        </p:txBody>
      </p:sp>
      <p:sp>
        <p:nvSpPr>
          <p:cNvPr id="3" name="Content Placeholder 2"/>
          <p:cNvSpPr>
            <a:spLocks noGrp="1"/>
          </p:cNvSpPr>
          <p:nvPr>
            <p:ph idx="1"/>
          </p:nvPr>
        </p:nvSpPr>
        <p:spPr/>
        <p:txBody>
          <a:bodyPr>
            <a:normAutofit/>
          </a:bodyPr>
          <a:lstStyle/>
          <a:p>
            <a:r>
              <a:rPr lang="en-US" sz="3200" dirty="0"/>
              <a:t>The purpose of the refocus area is to give you a chance to get away to think and to decide to change your behavior for the better. It is an area to help you cool off and… refocus on what is important: your education, your surroundings, you. </a:t>
            </a:r>
            <a:endParaRPr lang="es-MX" sz="3200" dirty="0"/>
          </a:p>
        </p:txBody>
      </p:sp>
    </p:spTree>
    <p:extLst>
      <p:ext uri="{BB962C8B-B14F-4D97-AF65-F5344CB8AC3E}">
        <p14:creationId xmlns:p14="http://schemas.microsoft.com/office/powerpoint/2010/main" val="283093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Buddy room </a:t>
            </a:r>
            <a:endParaRPr lang="es-MX" dirty="0"/>
          </a:p>
        </p:txBody>
      </p:sp>
      <p:sp>
        <p:nvSpPr>
          <p:cNvPr id="3" name="Content Placeholder 2"/>
          <p:cNvSpPr>
            <a:spLocks noGrp="1"/>
          </p:cNvSpPr>
          <p:nvPr>
            <p:ph idx="1"/>
          </p:nvPr>
        </p:nvSpPr>
        <p:spPr/>
        <p:txBody>
          <a:bodyPr/>
          <a:lstStyle/>
          <a:p>
            <a:r>
              <a:rPr lang="en-US" sz="3200" dirty="0"/>
              <a:t>For refusing to go to the Refocus Area.</a:t>
            </a:r>
          </a:p>
          <a:p>
            <a:r>
              <a:rPr lang="en-US" sz="3200" dirty="0"/>
              <a:t>For being disruptive in the Refocus Area.</a:t>
            </a:r>
          </a:p>
          <a:p>
            <a:pPr marL="0" indent="0">
              <a:buNone/>
            </a:pPr>
            <a:endParaRPr lang="es-MX" dirty="0"/>
          </a:p>
        </p:txBody>
      </p:sp>
    </p:spTree>
    <p:extLst>
      <p:ext uri="{BB962C8B-B14F-4D97-AF65-F5344CB8AC3E}">
        <p14:creationId xmlns:p14="http://schemas.microsoft.com/office/powerpoint/2010/main" val="396057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154931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Rutina</a:t>
            </a:r>
            <a:r>
              <a:rPr lang="en-US" dirty="0"/>
              <a:t> de la </a:t>
            </a:r>
            <a:r>
              <a:rPr lang="en-US" dirty="0" err="1"/>
              <a:t>clase</a:t>
            </a:r>
            <a:endParaRPr lang="es-MX" dirty="0"/>
          </a:p>
        </p:txBody>
      </p:sp>
      <p:sp>
        <p:nvSpPr>
          <p:cNvPr id="3" name="Content Placeholder 2"/>
          <p:cNvSpPr>
            <a:spLocks noGrp="1"/>
          </p:cNvSpPr>
          <p:nvPr>
            <p:ph idx="1"/>
          </p:nvPr>
        </p:nvSpPr>
        <p:spPr>
          <a:xfrm>
            <a:off x="1090708" y="2272195"/>
            <a:ext cx="8825659" cy="3416300"/>
          </a:xfrm>
        </p:spPr>
        <p:txBody>
          <a:bodyPr>
            <a:noAutofit/>
          </a:bodyPr>
          <a:lstStyle/>
          <a:p>
            <a:r>
              <a:rPr lang="en-US" sz="2400" dirty="0"/>
              <a:t>You will wait for me outside the classroom. Lined up in a neat area unless there is bad weather. </a:t>
            </a:r>
          </a:p>
          <a:p>
            <a:r>
              <a:rPr lang="en-US" sz="2400" dirty="0"/>
              <a:t>If there are any special instructions I will say it before I let you in, pay attention. </a:t>
            </a:r>
          </a:p>
          <a:p>
            <a:r>
              <a:rPr lang="en-US" sz="2400" dirty="0"/>
              <a:t>I will greet you at the entrance. Hand shake, eye contact, and verbal greeting. </a:t>
            </a:r>
          </a:p>
          <a:p>
            <a:r>
              <a:rPr lang="en-US" sz="2400" dirty="0"/>
              <a:t>Come in, look at the board and follow directions projected. </a:t>
            </a:r>
          </a:p>
          <a:p>
            <a:r>
              <a:rPr lang="en-US" sz="2400" dirty="0"/>
              <a:t>Write down date and objective.</a:t>
            </a:r>
            <a:endParaRPr lang="es-MX" sz="2400" dirty="0"/>
          </a:p>
        </p:txBody>
      </p:sp>
    </p:spTree>
    <p:extLst>
      <p:ext uri="{BB962C8B-B14F-4D97-AF65-F5344CB8AC3E}">
        <p14:creationId xmlns:p14="http://schemas.microsoft.com/office/powerpoint/2010/main" val="37791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Tarea</a:t>
            </a:r>
            <a:endParaRPr lang="es-MX" dirty="0"/>
          </a:p>
        </p:txBody>
      </p:sp>
      <p:sp>
        <p:nvSpPr>
          <p:cNvPr id="3" name="Content Placeholder 2"/>
          <p:cNvSpPr>
            <a:spLocks noGrp="1"/>
          </p:cNvSpPr>
          <p:nvPr>
            <p:ph idx="1"/>
          </p:nvPr>
        </p:nvSpPr>
        <p:spPr/>
        <p:txBody>
          <a:bodyPr/>
          <a:lstStyle/>
          <a:p>
            <a:r>
              <a:rPr lang="en-US" dirty="0"/>
              <a:t>-10 points for turning in homework after it is due. </a:t>
            </a:r>
          </a:p>
          <a:p>
            <a:r>
              <a:rPr lang="en-US" dirty="0"/>
              <a:t>-30 for turning it in 2 days after it was due. </a:t>
            </a:r>
          </a:p>
          <a:p>
            <a:r>
              <a:rPr lang="en-US" dirty="0"/>
              <a:t>I do not want it </a:t>
            </a:r>
            <a:r>
              <a:rPr lang="en-US"/>
              <a:t>after that.</a:t>
            </a:r>
            <a:endParaRPr lang="es-MX" dirty="0"/>
          </a:p>
        </p:txBody>
      </p:sp>
    </p:spTree>
    <p:extLst>
      <p:ext uri="{BB962C8B-B14F-4D97-AF65-F5344CB8AC3E}">
        <p14:creationId xmlns:p14="http://schemas.microsoft.com/office/powerpoint/2010/main" val="132338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Materials</a:t>
            </a:r>
            <a:endParaRPr lang="en-US" dirty="0"/>
          </a:p>
        </p:txBody>
      </p:sp>
      <p:sp>
        <p:nvSpPr>
          <p:cNvPr id="3" name="Content Placeholder 2"/>
          <p:cNvSpPr>
            <a:spLocks noGrp="1"/>
          </p:cNvSpPr>
          <p:nvPr>
            <p:ph idx="1"/>
          </p:nvPr>
        </p:nvSpPr>
        <p:spPr/>
        <p:txBody>
          <a:bodyPr>
            <a:normAutofit fontScale="70000" lnSpcReduction="20000"/>
          </a:bodyPr>
          <a:lstStyle/>
          <a:p>
            <a:r>
              <a:rPr lang="es-ES" sz="3600" dirty="0" err="1"/>
              <a:t>Five-subject</a:t>
            </a:r>
            <a:r>
              <a:rPr lang="es-ES" sz="3600" dirty="0"/>
              <a:t> </a:t>
            </a:r>
            <a:r>
              <a:rPr lang="es-ES" sz="3600" dirty="0" err="1"/>
              <a:t>spiral</a:t>
            </a:r>
            <a:r>
              <a:rPr lang="es-ES" sz="3600" dirty="0"/>
              <a:t> notebook</a:t>
            </a:r>
          </a:p>
          <a:p>
            <a:pPr marL="971550" lvl="1" indent="-514350">
              <a:buFont typeface="+mj-lt"/>
              <a:buAutoNum type="arabicPeriod"/>
            </a:pPr>
            <a:r>
              <a:rPr lang="es-ES" sz="3200" dirty="0"/>
              <a:t>Fecha y objetivo</a:t>
            </a:r>
          </a:p>
          <a:p>
            <a:pPr marL="971550" lvl="1" indent="-514350">
              <a:buFont typeface="+mj-lt"/>
              <a:buAutoNum type="arabicPeriod"/>
            </a:pPr>
            <a:r>
              <a:rPr lang="es-ES" sz="3200" dirty="0"/>
              <a:t>Trabajos de calentamiento</a:t>
            </a:r>
          </a:p>
          <a:p>
            <a:pPr marL="971550" lvl="1" indent="-514350">
              <a:buFont typeface="+mj-lt"/>
              <a:buAutoNum type="arabicPeriod"/>
            </a:pPr>
            <a:r>
              <a:rPr lang="es-ES" sz="3200" dirty="0"/>
              <a:t>Notas</a:t>
            </a:r>
          </a:p>
          <a:p>
            <a:pPr marL="971550" lvl="1" indent="-514350">
              <a:buFont typeface="+mj-lt"/>
              <a:buAutoNum type="arabicPeriod"/>
            </a:pPr>
            <a:r>
              <a:rPr lang="es-ES" sz="3200" dirty="0"/>
              <a:t>Gráficas</a:t>
            </a:r>
          </a:p>
          <a:p>
            <a:pPr marL="971550" lvl="1" indent="-514350">
              <a:buFont typeface="+mj-lt"/>
              <a:buAutoNum type="arabicPeriod"/>
            </a:pPr>
            <a:endParaRPr lang="es-ES" sz="3200" dirty="0"/>
          </a:p>
          <a:p>
            <a:r>
              <a:rPr lang="es-ES" sz="3600" dirty="0"/>
              <a:t>2 packs of </a:t>
            </a:r>
            <a:r>
              <a:rPr lang="es-ES" sz="3600" dirty="0" err="1"/>
              <a:t>index</a:t>
            </a:r>
            <a:r>
              <a:rPr lang="es-ES" sz="3600" dirty="0"/>
              <a:t> </a:t>
            </a:r>
            <a:r>
              <a:rPr lang="es-ES" sz="3600" dirty="0" err="1"/>
              <a:t>cards</a:t>
            </a:r>
            <a:r>
              <a:rPr lang="es-ES" sz="3600" dirty="0"/>
              <a:t> (3¨X 5¨)</a:t>
            </a:r>
          </a:p>
          <a:p>
            <a:r>
              <a:rPr lang="es-ES" sz="3600" dirty="0" err="1"/>
              <a:t>Spanish</a:t>
            </a:r>
            <a:r>
              <a:rPr lang="es-ES" sz="3600" dirty="0"/>
              <a:t>-English </a:t>
            </a:r>
            <a:r>
              <a:rPr lang="es-ES" sz="3600" dirty="0" err="1"/>
              <a:t>dictionary</a:t>
            </a:r>
            <a:r>
              <a:rPr lang="es-ES" sz="3600" dirty="0"/>
              <a:t> </a:t>
            </a:r>
            <a:endParaRPr lang="en-US" sz="3600" dirty="0"/>
          </a:p>
        </p:txBody>
      </p:sp>
    </p:spTree>
    <p:extLst>
      <p:ext uri="{BB962C8B-B14F-4D97-AF65-F5344CB8AC3E}">
        <p14:creationId xmlns:p14="http://schemas.microsoft.com/office/powerpoint/2010/main" val="314748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Señorita Jurado</a:t>
            </a:r>
            <a:endParaRPr lang="es-ES_tradnl" dirty="0"/>
          </a:p>
        </p:txBody>
      </p:sp>
      <p:sp>
        <p:nvSpPr>
          <p:cNvPr id="3" name="Content Placeholder 2"/>
          <p:cNvSpPr>
            <a:spLocks noGrp="1"/>
          </p:cNvSpPr>
          <p:nvPr>
            <p:ph idx="1"/>
          </p:nvPr>
        </p:nvSpPr>
        <p:spPr>
          <a:xfrm>
            <a:off x="0" y="2053883"/>
            <a:ext cx="5247249" cy="4109081"/>
          </a:xfrm>
        </p:spPr>
        <p:txBody>
          <a:bodyPr>
            <a:normAutofit/>
          </a:bodyPr>
          <a:lstStyle/>
          <a:p>
            <a:pPr marL="457200" lvl="1" indent="0">
              <a:buNone/>
            </a:pPr>
            <a:r>
              <a:rPr lang="es-ES" sz="2800" dirty="0"/>
              <a:t>I am </a:t>
            </a:r>
            <a:r>
              <a:rPr lang="es-ES" sz="2800" dirty="0" err="1"/>
              <a:t>from</a:t>
            </a:r>
            <a:r>
              <a:rPr lang="es-ES" sz="2800" dirty="0"/>
              <a:t> Eagle Pass, </a:t>
            </a:r>
            <a:r>
              <a:rPr lang="es-ES" sz="2800" dirty="0" err="1"/>
              <a:t>Tx</a:t>
            </a:r>
            <a:r>
              <a:rPr lang="es-ES" sz="2800" dirty="0"/>
              <a:t>. </a:t>
            </a:r>
            <a:r>
              <a:rPr lang="es-ES" sz="2800" dirty="0" err="1"/>
              <a:t>It</a:t>
            </a:r>
            <a:r>
              <a:rPr lang="es-ES" sz="2800" dirty="0"/>
              <a:t> </a:t>
            </a:r>
            <a:r>
              <a:rPr lang="es-ES" sz="2800" dirty="0" err="1"/>
              <a:t>is</a:t>
            </a:r>
            <a:r>
              <a:rPr lang="es-ES" sz="2800" dirty="0"/>
              <a:t> </a:t>
            </a:r>
            <a:r>
              <a:rPr lang="es-ES" sz="2800" dirty="0" err="1"/>
              <a:t>my</a:t>
            </a:r>
            <a:r>
              <a:rPr lang="es-ES" sz="2800" dirty="0"/>
              <a:t> </a:t>
            </a:r>
            <a:r>
              <a:rPr lang="es-ES" sz="2800" dirty="0" err="1"/>
              <a:t>second</a:t>
            </a:r>
            <a:r>
              <a:rPr lang="es-ES" sz="2800" dirty="0"/>
              <a:t> </a:t>
            </a:r>
            <a:r>
              <a:rPr lang="es-ES" sz="2800" dirty="0" err="1"/>
              <a:t>year</a:t>
            </a:r>
            <a:r>
              <a:rPr lang="es-ES" sz="2800" dirty="0"/>
              <a:t> </a:t>
            </a:r>
            <a:r>
              <a:rPr lang="es-ES" sz="2800" dirty="0" err="1"/>
              <a:t>teaching</a:t>
            </a:r>
            <a:r>
              <a:rPr lang="es-ES" sz="2800" dirty="0"/>
              <a:t> at ACA and </a:t>
            </a:r>
            <a:r>
              <a:rPr lang="es-ES" sz="2800" dirty="0" err="1"/>
              <a:t>my</a:t>
            </a:r>
            <a:r>
              <a:rPr lang="es-ES" sz="2800" dirty="0"/>
              <a:t> 4th </a:t>
            </a:r>
            <a:r>
              <a:rPr lang="es-ES" sz="2800" dirty="0" err="1"/>
              <a:t>year</a:t>
            </a:r>
            <a:r>
              <a:rPr lang="es-ES" sz="2800" dirty="0"/>
              <a:t> </a:t>
            </a:r>
            <a:r>
              <a:rPr lang="es-ES" sz="2800" dirty="0" err="1"/>
              <a:t>teaching</a:t>
            </a:r>
            <a:r>
              <a:rPr lang="es-ES" sz="2800" dirty="0"/>
              <a:t> </a:t>
            </a:r>
            <a:r>
              <a:rPr lang="es-ES" sz="2800" dirty="0" err="1"/>
              <a:t>Spanish</a:t>
            </a:r>
            <a:r>
              <a:rPr lang="es-ES" sz="2800" dirty="0"/>
              <a:t>. I </a:t>
            </a:r>
            <a:r>
              <a:rPr lang="es-ES" sz="2800" dirty="0" err="1"/>
              <a:t>have</a:t>
            </a:r>
            <a:r>
              <a:rPr lang="es-ES" sz="2800" dirty="0"/>
              <a:t> a </a:t>
            </a:r>
            <a:r>
              <a:rPr lang="es-ES" sz="2800" dirty="0" err="1"/>
              <a:t>pet</a:t>
            </a:r>
            <a:r>
              <a:rPr lang="es-ES" sz="2800" dirty="0"/>
              <a:t> </a:t>
            </a:r>
            <a:r>
              <a:rPr lang="es-ES" sz="2800" dirty="0" err="1"/>
              <a:t>rabbit</a:t>
            </a:r>
            <a:r>
              <a:rPr lang="es-ES" sz="2800" dirty="0"/>
              <a:t> and </a:t>
            </a:r>
            <a:r>
              <a:rPr lang="es-ES" sz="2800" dirty="0" err="1"/>
              <a:t>her</a:t>
            </a:r>
            <a:r>
              <a:rPr lang="es-ES" sz="2800" dirty="0"/>
              <a:t> </a:t>
            </a:r>
            <a:r>
              <a:rPr lang="es-ES" sz="2800" dirty="0" err="1"/>
              <a:t>name</a:t>
            </a:r>
            <a:r>
              <a:rPr lang="es-ES" sz="2800" dirty="0"/>
              <a:t> </a:t>
            </a:r>
            <a:r>
              <a:rPr lang="es-ES" sz="2800" dirty="0" err="1"/>
              <a:t>is</a:t>
            </a:r>
            <a:r>
              <a:rPr lang="es-ES" sz="2800" dirty="0"/>
              <a:t> </a:t>
            </a:r>
            <a:r>
              <a:rPr lang="es-ES" sz="2800" dirty="0" err="1"/>
              <a:t>Pantunflas</a:t>
            </a:r>
            <a:r>
              <a:rPr lang="es-ES" sz="2800" dirty="0"/>
              <a:t>.</a:t>
            </a:r>
          </a:p>
        </p:txBody>
      </p:sp>
      <p:pic>
        <p:nvPicPr>
          <p:cNvPr id="1026" name="Picture 2" descr="http://www.ezilon.com/maps/images/usa/texas_si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249" y="665570"/>
            <a:ext cx="6432155" cy="483778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p:cNvSpPr/>
          <p:nvPr/>
        </p:nvSpPr>
        <p:spPr>
          <a:xfrm rot="3278616">
            <a:off x="8836121" y="4128317"/>
            <a:ext cx="281354"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4"/>
          <p:cNvPicPr>
            <a:picLocks noChangeAspect="1"/>
          </p:cNvPicPr>
          <p:nvPr/>
        </p:nvPicPr>
        <p:blipFill>
          <a:blip r:embed="rId3"/>
          <a:stretch>
            <a:fillRect/>
          </a:stretch>
        </p:blipFill>
        <p:spPr>
          <a:xfrm>
            <a:off x="4667095" y="3899220"/>
            <a:ext cx="1607096" cy="2857059"/>
          </a:xfrm>
          <a:prstGeom prst="rect">
            <a:avLst/>
          </a:prstGeom>
        </p:spPr>
      </p:pic>
    </p:spTree>
    <p:extLst>
      <p:ext uri="{BB962C8B-B14F-4D97-AF65-F5344CB8AC3E}">
        <p14:creationId xmlns:p14="http://schemas.microsoft.com/office/powerpoint/2010/main" val="348412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endParaRPr lang="es-MX" dirty="0"/>
          </a:p>
        </p:txBody>
      </p:sp>
      <p:sp>
        <p:nvSpPr>
          <p:cNvPr id="3" name="Content Placeholder 2"/>
          <p:cNvSpPr>
            <a:spLocks noGrp="1"/>
          </p:cNvSpPr>
          <p:nvPr>
            <p:ph idx="1"/>
          </p:nvPr>
        </p:nvSpPr>
        <p:spPr>
          <a:xfrm>
            <a:off x="3340100" y="2603500"/>
            <a:ext cx="6640513" cy="3416300"/>
          </a:xfrm>
        </p:spPr>
        <p:txBody>
          <a:bodyPr>
            <a:normAutofit/>
          </a:bodyPr>
          <a:lstStyle/>
          <a:p>
            <a:r>
              <a:rPr lang="en-US" sz="3200" dirty="0"/>
              <a:t>Homework	10%</a:t>
            </a:r>
          </a:p>
          <a:p>
            <a:r>
              <a:rPr lang="en-US" sz="3200" dirty="0"/>
              <a:t>Classwork		40%</a:t>
            </a:r>
          </a:p>
          <a:p>
            <a:r>
              <a:rPr lang="en-US" sz="3200" dirty="0"/>
              <a:t>Tests				40%</a:t>
            </a:r>
          </a:p>
          <a:p>
            <a:r>
              <a:rPr lang="en-US" sz="3200" dirty="0"/>
              <a:t>9-wks Exam	10%</a:t>
            </a:r>
            <a:endParaRPr lang="es-MX" sz="3200" dirty="0"/>
          </a:p>
        </p:txBody>
      </p:sp>
    </p:spTree>
    <p:extLst>
      <p:ext uri="{BB962C8B-B14F-4D97-AF65-F5344CB8AC3E}">
        <p14:creationId xmlns:p14="http://schemas.microsoft.com/office/powerpoint/2010/main" val="251882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Todo lo técnico</a:t>
            </a:r>
            <a:endParaRPr lang="en-US" dirty="0"/>
          </a:p>
        </p:txBody>
      </p:sp>
      <p:sp>
        <p:nvSpPr>
          <p:cNvPr id="3" name="Content Placeholder 2"/>
          <p:cNvSpPr>
            <a:spLocks noGrp="1"/>
          </p:cNvSpPr>
          <p:nvPr>
            <p:ph idx="1"/>
          </p:nvPr>
        </p:nvSpPr>
        <p:spPr>
          <a:xfrm>
            <a:off x="1154954" y="2392569"/>
            <a:ext cx="9246346" cy="3873500"/>
          </a:xfrm>
        </p:spPr>
        <p:txBody>
          <a:bodyPr>
            <a:normAutofit fontScale="92500" lnSpcReduction="10000"/>
          </a:bodyPr>
          <a:lstStyle/>
          <a:p>
            <a:r>
              <a:rPr lang="es-ES" sz="2800" dirty="0" err="1"/>
              <a:t>Website</a:t>
            </a:r>
            <a:r>
              <a:rPr lang="es-ES" sz="2800" dirty="0"/>
              <a:t>: 		srtajurado.weebly.com</a:t>
            </a:r>
          </a:p>
          <a:p>
            <a:r>
              <a:rPr lang="es-ES" sz="2800" dirty="0"/>
              <a:t>Email: 		vjurado@acaedu.net</a:t>
            </a:r>
          </a:p>
          <a:p>
            <a:r>
              <a:rPr lang="es-ES" sz="2800" dirty="0" err="1"/>
              <a:t>Extension</a:t>
            </a:r>
            <a:r>
              <a:rPr lang="es-ES" sz="2800" dirty="0"/>
              <a:t>:	1304</a:t>
            </a:r>
          </a:p>
          <a:p>
            <a:r>
              <a:rPr lang="es-ES" sz="2800" dirty="0"/>
              <a:t>Office:		308</a:t>
            </a:r>
          </a:p>
          <a:p>
            <a:r>
              <a:rPr lang="es-ES" sz="2800" dirty="0" err="1"/>
              <a:t>Tutoring</a:t>
            </a:r>
            <a:r>
              <a:rPr lang="es-ES" sz="2800" dirty="0"/>
              <a:t>:		</a:t>
            </a:r>
            <a:r>
              <a:rPr lang="es-ES" sz="2800" dirty="0" err="1"/>
              <a:t>Mon-Wed</a:t>
            </a:r>
            <a:r>
              <a:rPr lang="es-ES" sz="2800" dirty="0"/>
              <a:t>. </a:t>
            </a:r>
            <a:r>
              <a:rPr lang="es-ES" sz="2800" dirty="0" err="1"/>
              <a:t>from</a:t>
            </a:r>
            <a:r>
              <a:rPr lang="es-ES" sz="2800" dirty="0"/>
              <a:t> 7:45am-8:20am</a:t>
            </a:r>
          </a:p>
          <a:p>
            <a:r>
              <a:rPr lang="es-ES" sz="2800" dirty="0" err="1"/>
              <a:t>Conference</a:t>
            </a:r>
            <a:r>
              <a:rPr lang="es-ES" sz="2800" dirty="0"/>
              <a:t> </a:t>
            </a:r>
            <a:r>
              <a:rPr lang="es-ES" sz="2800" dirty="0" err="1"/>
              <a:t>Periods</a:t>
            </a:r>
            <a:r>
              <a:rPr lang="es-ES" sz="2800" dirty="0"/>
              <a:t>:</a:t>
            </a:r>
          </a:p>
          <a:p>
            <a:pPr lvl="1"/>
            <a:r>
              <a:rPr lang="es-ES" sz="2600" dirty="0"/>
              <a:t>A Day: </a:t>
            </a:r>
            <a:r>
              <a:rPr lang="en-US" sz="2600" dirty="0"/>
              <a:t>1st period.</a:t>
            </a:r>
          </a:p>
          <a:p>
            <a:pPr lvl="1"/>
            <a:r>
              <a:rPr lang="es-ES" sz="2600" dirty="0"/>
              <a:t>B Day: 6th </a:t>
            </a:r>
            <a:r>
              <a:rPr lang="es-ES" sz="2600" dirty="0" err="1"/>
              <a:t>Period</a:t>
            </a:r>
            <a:r>
              <a:rPr lang="es-ES" sz="2600" dirty="0"/>
              <a:t>. </a:t>
            </a:r>
          </a:p>
        </p:txBody>
      </p:sp>
    </p:spTree>
    <p:extLst>
      <p:ext uri="{BB962C8B-B14F-4D97-AF65-F5344CB8AC3E}">
        <p14:creationId xmlns:p14="http://schemas.microsoft.com/office/powerpoint/2010/main" val="254187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4026646" cy="706964"/>
          </a:xfrm>
        </p:spPr>
        <p:txBody>
          <a:bodyPr/>
          <a:lstStyle/>
          <a:p>
            <a:r>
              <a:rPr lang="en-US" dirty="0" err="1"/>
              <a:t>Mi</a:t>
            </a:r>
            <a:r>
              <a:rPr lang="en-US" dirty="0"/>
              <a:t> </a:t>
            </a:r>
            <a:r>
              <a:rPr lang="en-US" dirty="0" err="1"/>
              <a:t>declaración</a:t>
            </a:r>
            <a:r>
              <a:rPr lang="en-US" dirty="0"/>
              <a:t> de </a:t>
            </a:r>
            <a:r>
              <a:rPr lang="en-US" dirty="0" err="1"/>
              <a:t>dedicación</a:t>
            </a:r>
            <a:r>
              <a:rPr lang="en-US" dirty="0"/>
              <a:t>:</a:t>
            </a:r>
            <a:endParaRPr lang="es-MX" dirty="0"/>
          </a:p>
        </p:txBody>
      </p:sp>
      <p:pic>
        <p:nvPicPr>
          <p:cNvPr id="4" name="Content Placeholder 3"/>
          <p:cNvPicPr>
            <a:picLocks noGrp="1" noChangeAspect="1"/>
          </p:cNvPicPr>
          <p:nvPr>
            <p:ph idx="1"/>
          </p:nvPr>
        </p:nvPicPr>
        <p:blipFill rotWithShape="1">
          <a:blip r:embed="rId2"/>
          <a:srcRect l="722" t="9406" r="1835" b="8275"/>
          <a:stretch/>
        </p:blipFill>
        <p:spPr>
          <a:xfrm>
            <a:off x="5427710" y="584199"/>
            <a:ext cx="4109990" cy="6172569"/>
          </a:xfrm>
        </p:spPr>
      </p:pic>
      <p:sp>
        <p:nvSpPr>
          <p:cNvPr id="5" name="TextBox 4"/>
          <p:cNvSpPr txBox="1"/>
          <p:nvPr/>
        </p:nvSpPr>
        <p:spPr>
          <a:xfrm>
            <a:off x="6007100" y="1223432"/>
            <a:ext cx="812800" cy="5078313"/>
          </a:xfrm>
          <a:prstGeom prst="rect">
            <a:avLst/>
          </a:prstGeom>
          <a:noFill/>
        </p:spPr>
        <p:txBody>
          <a:bodyPr wrap="square" rtlCol="0">
            <a:spAutoFit/>
          </a:bodyPr>
          <a:lstStyle/>
          <a:p>
            <a:r>
              <a:rPr lang="en-US" sz="5400" dirty="0"/>
              <a:t>J</a:t>
            </a:r>
          </a:p>
          <a:p>
            <a:r>
              <a:rPr lang="en-US" sz="5400" dirty="0"/>
              <a:t>U</a:t>
            </a:r>
          </a:p>
          <a:p>
            <a:r>
              <a:rPr lang="en-US" sz="5400" dirty="0"/>
              <a:t>R</a:t>
            </a:r>
          </a:p>
          <a:p>
            <a:r>
              <a:rPr lang="en-US" sz="5400" dirty="0"/>
              <a:t>A</a:t>
            </a:r>
          </a:p>
          <a:p>
            <a:r>
              <a:rPr lang="en-US" sz="5400" dirty="0"/>
              <a:t>D</a:t>
            </a:r>
          </a:p>
          <a:p>
            <a:r>
              <a:rPr lang="en-US" sz="5400" dirty="0"/>
              <a:t>O</a:t>
            </a:r>
            <a:endParaRPr lang="es-MX" sz="5400" dirty="0"/>
          </a:p>
        </p:txBody>
      </p:sp>
      <p:sp>
        <p:nvSpPr>
          <p:cNvPr id="6" name="TextBox 5"/>
          <p:cNvSpPr txBox="1"/>
          <p:nvPr/>
        </p:nvSpPr>
        <p:spPr>
          <a:xfrm>
            <a:off x="6565900" y="1587500"/>
            <a:ext cx="2451100" cy="4524315"/>
          </a:xfrm>
          <a:prstGeom prst="rect">
            <a:avLst/>
          </a:prstGeom>
          <a:noFill/>
        </p:spPr>
        <p:txBody>
          <a:bodyPr wrap="square" rtlCol="0">
            <a:spAutoFit/>
          </a:bodyPr>
          <a:lstStyle/>
          <a:p>
            <a:r>
              <a:rPr lang="en-US" dirty="0" err="1"/>
              <a:t>oyful</a:t>
            </a:r>
            <a:r>
              <a:rPr lang="en-US" dirty="0"/>
              <a:t> learning</a:t>
            </a:r>
          </a:p>
          <a:p>
            <a:endParaRPr lang="en-US" dirty="0"/>
          </a:p>
          <a:p>
            <a:endParaRPr lang="en-US" dirty="0"/>
          </a:p>
          <a:p>
            <a:r>
              <a:rPr lang="en-US" dirty="0" err="1"/>
              <a:t>nderstanding</a:t>
            </a:r>
            <a:r>
              <a:rPr lang="en-US" dirty="0"/>
              <a:t> and supportive</a:t>
            </a:r>
          </a:p>
          <a:p>
            <a:endParaRPr lang="en-US" dirty="0"/>
          </a:p>
          <a:p>
            <a:r>
              <a:rPr lang="en-US" dirty="0" err="1"/>
              <a:t>eliable</a:t>
            </a:r>
            <a:r>
              <a:rPr lang="en-US" dirty="0"/>
              <a:t> knowledge</a:t>
            </a:r>
          </a:p>
          <a:p>
            <a:endParaRPr lang="en-US" dirty="0"/>
          </a:p>
          <a:p>
            <a:endParaRPr lang="en-US" dirty="0"/>
          </a:p>
          <a:p>
            <a:r>
              <a:rPr lang="en-US" dirty="0" err="1"/>
              <a:t>werness</a:t>
            </a:r>
            <a:r>
              <a:rPr lang="en-US" dirty="0"/>
              <a:t> of wellbeing</a:t>
            </a:r>
          </a:p>
          <a:p>
            <a:endParaRPr lang="en-US" dirty="0"/>
          </a:p>
          <a:p>
            <a:r>
              <a:rPr lang="en-US" dirty="0" err="1"/>
              <a:t>oes</a:t>
            </a:r>
            <a:r>
              <a:rPr lang="en-US" dirty="0"/>
              <a:t> not let you give up</a:t>
            </a:r>
          </a:p>
          <a:p>
            <a:endParaRPr lang="en-US" dirty="0"/>
          </a:p>
          <a:p>
            <a:r>
              <a:rPr lang="en-US" dirty="0" err="1"/>
              <a:t>ptimistic</a:t>
            </a:r>
            <a:r>
              <a:rPr lang="en-US" dirty="0"/>
              <a:t> </a:t>
            </a:r>
            <a:endParaRPr lang="es-MX" dirty="0"/>
          </a:p>
        </p:txBody>
      </p:sp>
    </p:spTree>
    <p:extLst>
      <p:ext uri="{BB962C8B-B14F-4D97-AF65-F5344CB8AC3E}">
        <p14:creationId xmlns:p14="http://schemas.microsoft.com/office/powerpoint/2010/main" val="92424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35286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Asistentes</a:t>
            </a:r>
            <a:r>
              <a:rPr lang="en-US" dirty="0"/>
              <a:t>:</a:t>
            </a:r>
            <a:endParaRPr lang="es-MX" dirty="0"/>
          </a:p>
        </p:txBody>
      </p:sp>
      <p:sp>
        <p:nvSpPr>
          <p:cNvPr id="3" name="Content Placeholder 2"/>
          <p:cNvSpPr>
            <a:spLocks noGrp="1"/>
          </p:cNvSpPr>
          <p:nvPr>
            <p:ph idx="1"/>
          </p:nvPr>
        </p:nvSpPr>
        <p:spPr/>
        <p:txBody>
          <a:bodyPr>
            <a:normAutofit lnSpcReduction="10000"/>
          </a:bodyPr>
          <a:lstStyle/>
          <a:p>
            <a:r>
              <a:rPr lang="en-US" sz="2800" dirty="0"/>
              <a:t>Helpers will be rotated periodically</a:t>
            </a:r>
          </a:p>
          <a:p>
            <a:pPr lvl="1"/>
            <a:r>
              <a:rPr lang="en-US" sz="2800" dirty="0"/>
              <a:t>Pass out papers &gt; put name of person that is absent &gt; tray. (2)</a:t>
            </a:r>
          </a:p>
          <a:p>
            <a:pPr lvl="1"/>
            <a:r>
              <a:rPr lang="en-US" sz="2800" dirty="0"/>
              <a:t>Pick up papers and order them alphabetically for turn in. (2)&gt; (1)</a:t>
            </a:r>
          </a:p>
          <a:p>
            <a:pPr lvl="1"/>
            <a:r>
              <a:rPr lang="en-US" sz="2800" dirty="0"/>
              <a:t>La </a:t>
            </a:r>
            <a:r>
              <a:rPr lang="en-US" sz="2800" dirty="0" err="1"/>
              <a:t>Fecha</a:t>
            </a:r>
            <a:r>
              <a:rPr lang="en-US" sz="2800" dirty="0"/>
              <a:t> y </a:t>
            </a:r>
            <a:r>
              <a:rPr lang="en-US" sz="2800" dirty="0" err="1"/>
              <a:t>objetivo</a:t>
            </a:r>
            <a:r>
              <a:rPr lang="en-US" sz="2800" dirty="0"/>
              <a:t> del </a:t>
            </a:r>
            <a:r>
              <a:rPr lang="en-US" sz="2800" dirty="0" err="1"/>
              <a:t>día</a:t>
            </a:r>
            <a:r>
              <a:rPr lang="en-US" sz="2800" dirty="0"/>
              <a:t>. (1)</a:t>
            </a:r>
          </a:p>
          <a:p>
            <a:pPr lvl="1"/>
            <a:r>
              <a:rPr lang="en-US" sz="2800" dirty="0" err="1"/>
              <a:t>Diccionarios</a:t>
            </a:r>
            <a:r>
              <a:rPr lang="en-US" sz="2800" dirty="0"/>
              <a:t> (2)</a:t>
            </a:r>
          </a:p>
          <a:p>
            <a:pPr lvl="1"/>
            <a:endParaRPr lang="en-US" dirty="0"/>
          </a:p>
          <a:p>
            <a:pPr lvl="1"/>
            <a:endParaRPr lang="es-MX" dirty="0"/>
          </a:p>
        </p:txBody>
      </p:sp>
    </p:spTree>
    <p:extLst>
      <p:ext uri="{BB962C8B-B14F-4D97-AF65-F5344CB8AC3E}">
        <p14:creationId xmlns:p14="http://schemas.microsoft.com/office/powerpoint/2010/main" val="396367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Ausente</a:t>
            </a:r>
            <a:r>
              <a:rPr lang="en-US" dirty="0"/>
              <a:t>:</a:t>
            </a:r>
            <a:endParaRPr lang="es-MX" dirty="0"/>
          </a:p>
        </p:txBody>
      </p:sp>
      <p:sp>
        <p:nvSpPr>
          <p:cNvPr id="3" name="Content Placeholder 2"/>
          <p:cNvSpPr>
            <a:spLocks noGrp="1"/>
          </p:cNvSpPr>
          <p:nvPr>
            <p:ph idx="1"/>
          </p:nvPr>
        </p:nvSpPr>
        <p:spPr/>
        <p:txBody>
          <a:bodyPr>
            <a:normAutofit/>
          </a:bodyPr>
          <a:lstStyle/>
          <a:p>
            <a:r>
              <a:rPr lang="en-US" sz="2400" dirty="0"/>
              <a:t>If you are absent, find your missing work on the tray. If you know you are going to be absent LET ME KNOW at least two days before you’re gone.</a:t>
            </a:r>
            <a:endParaRPr lang="es-MX" sz="2400" dirty="0"/>
          </a:p>
        </p:txBody>
      </p:sp>
    </p:spTree>
    <p:extLst>
      <p:ext uri="{BB962C8B-B14F-4D97-AF65-F5344CB8AC3E}">
        <p14:creationId xmlns:p14="http://schemas.microsoft.com/office/powerpoint/2010/main" val="703626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277004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Poder</a:t>
            </a:r>
            <a:r>
              <a:rPr lang="en-US" dirty="0"/>
              <a:t> de las </a:t>
            </a:r>
            <a:r>
              <a:rPr lang="en-US" dirty="0" err="1"/>
              <a:t>tarjetas</a:t>
            </a:r>
            <a:r>
              <a:rPr lang="en-US" dirty="0"/>
              <a:t> ….Folder</a:t>
            </a:r>
            <a:endParaRPr lang="es-MX" dirty="0"/>
          </a:p>
        </p:txBody>
      </p:sp>
      <p:sp>
        <p:nvSpPr>
          <p:cNvPr id="3" name="Content Placeholder 2"/>
          <p:cNvSpPr>
            <a:spLocks noGrp="1"/>
          </p:cNvSpPr>
          <p:nvPr>
            <p:ph idx="1"/>
          </p:nvPr>
        </p:nvSpPr>
        <p:spPr/>
        <p:txBody>
          <a:bodyPr/>
          <a:lstStyle/>
          <a:p>
            <a:r>
              <a:rPr lang="en-US" dirty="0" err="1"/>
              <a:t>Tu</a:t>
            </a:r>
            <a:r>
              <a:rPr lang="en-US" dirty="0"/>
              <a:t> color, comida, y </a:t>
            </a:r>
            <a:r>
              <a:rPr lang="en-US" dirty="0" err="1"/>
              <a:t>materia</a:t>
            </a:r>
            <a:r>
              <a:rPr lang="en-US" dirty="0"/>
              <a:t> </a:t>
            </a:r>
            <a:r>
              <a:rPr lang="en-US" dirty="0" err="1"/>
              <a:t>favorita</a:t>
            </a:r>
            <a:r>
              <a:rPr lang="en-US" dirty="0"/>
              <a:t> </a:t>
            </a:r>
          </a:p>
          <a:p>
            <a:pPr lvl="1"/>
            <a:r>
              <a:rPr lang="en-US" dirty="0" err="1"/>
              <a:t>Mi</a:t>
            </a:r>
            <a:r>
              <a:rPr lang="en-US" dirty="0"/>
              <a:t> color favorite </a:t>
            </a:r>
            <a:r>
              <a:rPr lang="en-US" dirty="0" err="1"/>
              <a:t>es</a:t>
            </a:r>
            <a:r>
              <a:rPr lang="en-US" dirty="0"/>
              <a:t> el </a:t>
            </a:r>
            <a:r>
              <a:rPr lang="en-US" dirty="0" err="1"/>
              <a:t>morado</a:t>
            </a:r>
            <a:r>
              <a:rPr lang="en-US" dirty="0"/>
              <a:t>. </a:t>
            </a:r>
            <a:r>
              <a:rPr lang="en-US" dirty="0" err="1"/>
              <a:t>Mi</a:t>
            </a:r>
            <a:r>
              <a:rPr lang="en-US" dirty="0"/>
              <a:t> comida fa….</a:t>
            </a:r>
          </a:p>
          <a:p>
            <a:r>
              <a:rPr lang="en-US" dirty="0" err="1"/>
              <a:t>Tu</a:t>
            </a:r>
            <a:r>
              <a:rPr lang="en-US" dirty="0"/>
              <a:t> </a:t>
            </a:r>
            <a:r>
              <a:rPr lang="en-US" dirty="0" err="1"/>
              <a:t>pasatiempo</a:t>
            </a:r>
            <a:r>
              <a:rPr lang="en-US" dirty="0"/>
              <a:t> </a:t>
            </a:r>
            <a:r>
              <a:rPr lang="en-US" dirty="0" err="1"/>
              <a:t>favorito</a:t>
            </a:r>
            <a:endParaRPr lang="en-US" dirty="0"/>
          </a:p>
          <a:p>
            <a:r>
              <a:rPr lang="en-US" dirty="0" err="1"/>
              <a:t>Lugares</a:t>
            </a:r>
            <a:r>
              <a:rPr lang="en-US" dirty="0"/>
              <a:t>, </a:t>
            </a:r>
            <a:r>
              <a:rPr lang="en-US" dirty="0" err="1"/>
              <a:t>países</a:t>
            </a:r>
            <a:r>
              <a:rPr lang="en-US" dirty="0"/>
              <a:t>, </a:t>
            </a:r>
            <a:r>
              <a:rPr lang="en-US" dirty="0" err="1"/>
              <a:t>ciudades</a:t>
            </a:r>
            <a:r>
              <a:rPr lang="en-US" dirty="0"/>
              <a:t> o </a:t>
            </a:r>
            <a:r>
              <a:rPr lang="en-US" dirty="0" err="1"/>
              <a:t>estados</a:t>
            </a:r>
            <a:r>
              <a:rPr lang="en-US" dirty="0"/>
              <a:t> a </a:t>
            </a:r>
            <a:r>
              <a:rPr lang="en-US" dirty="0" err="1"/>
              <a:t>los</a:t>
            </a:r>
            <a:r>
              <a:rPr lang="en-US" dirty="0"/>
              <a:t> que </a:t>
            </a:r>
            <a:r>
              <a:rPr lang="en-US" dirty="0" err="1"/>
              <a:t>hayas</a:t>
            </a:r>
            <a:r>
              <a:rPr lang="en-US" dirty="0"/>
              <a:t> </a:t>
            </a:r>
            <a:r>
              <a:rPr lang="en-US" dirty="0" err="1"/>
              <a:t>visitado</a:t>
            </a:r>
            <a:endParaRPr lang="en-US" dirty="0"/>
          </a:p>
          <a:p>
            <a:r>
              <a:rPr lang="en-US" dirty="0"/>
              <a:t>¿</a:t>
            </a:r>
            <a:r>
              <a:rPr lang="en-US" dirty="0" err="1"/>
              <a:t>Tienes</a:t>
            </a:r>
            <a:r>
              <a:rPr lang="en-US" dirty="0"/>
              <a:t> </a:t>
            </a:r>
            <a:r>
              <a:rPr lang="en-US" dirty="0" err="1"/>
              <a:t>computador</a:t>
            </a:r>
            <a:r>
              <a:rPr lang="en-US" dirty="0"/>
              <a:t>, internet o </a:t>
            </a:r>
            <a:r>
              <a:rPr lang="en-US" dirty="0" err="1"/>
              <a:t>impresor</a:t>
            </a:r>
            <a:r>
              <a:rPr lang="en-US" dirty="0"/>
              <a:t>?</a:t>
            </a:r>
          </a:p>
          <a:p>
            <a:r>
              <a:rPr lang="en-US" dirty="0"/>
              <a:t>¿</a:t>
            </a:r>
            <a:r>
              <a:rPr lang="en-US" dirty="0" err="1"/>
              <a:t>Cuánto</a:t>
            </a:r>
            <a:r>
              <a:rPr lang="en-US" dirty="0"/>
              <a:t> </a:t>
            </a:r>
            <a:r>
              <a:rPr lang="en-US" dirty="0" err="1"/>
              <a:t>español</a:t>
            </a:r>
            <a:r>
              <a:rPr lang="en-US" dirty="0"/>
              <a:t> </a:t>
            </a:r>
            <a:r>
              <a:rPr lang="en-US" dirty="0" err="1"/>
              <a:t>crees</a:t>
            </a:r>
            <a:r>
              <a:rPr lang="en-US" dirty="0"/>
              <a:t> saber?</a:t>
            </a:r>
          </a:p>
          <a:p>
            <a:r>
              <a:rPr lang="en-US" dirty="0"/>
              <a:t>Escribe </a:t>
            </a:r>
            <a:r>
              <a:rPr lang="en-US" dirty="0" err="1"/>
              <a:t>algo</a:t>
            </a:r>
            <a:r>
              <a:rPr lang="en-US" dirty="0"/>
              <a:t> </a:t>
            </a:r>
            <a:r>
              <a:rPr lang="en-US" dirty="0" err="1"/>
              <a:t>unico</a:t>
            </a:r>
            <a:r>
              <a:rPr lang="en-US" dirty="0"/>
              <a:t> </a:t>
            </a:r>
            <a:r>
              <a:rPr lang="en-US" dirty="0" err="1"/>
              <a:t>sobre</a:t>
            </a:r>
            <a:r>
              <a:rPr lang="en-US" dirty="0"/>
              <a:t> </a:t>
            </a:r>
            <a:r>
              <a:rPr lang="en-US" dirty="0" err="1"/>
              <a:t>ti</a:t>
            </a:r>
            <a:endParaRPr lang="en-US" dirty="0"/>
          </a:p>
        </p:txBody>
      </p:sp>
    </p:spTree>
    <p:extLst>
      <p:ext uri="{BB962C8B-B14F-4D97-AF65-F5344CB8AC3E}">
        <p14:creationId xmlns:p14="http://schemas.microsoft.com/office/powerpoint/2010/main" val="279642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Speedy Gonzalez</a:t>
            </a:r>
            <a:endParaRPr lang="es-MX" dirty="0"/>
          </a:p>
        </p:txBody>
      </p:sp>
      <p:pic>
        <p:nvPicPr>
          <p:cNvPr id="4" name="Content Placeholder 3" descr="Speedy Gonzalez"/>
          <p:cNvPicPr>
            <a:picLocks noGrp="1" noChangeAspect="1"/>
          </p:cNvPicPr>
          <p:nvPr>
            <p:ph idx="1"/>
          </p:nvPr>
        </p:nvPicPr>
        <p:blipFill>
          <a:blip r:embed="rId2"/>
          <a:stretch>
            <a:fillRect/>
          </a:stretch>
        </p:blipFill>
        <p:spPr>
          <a:xfrm>
            <a:off x="6612731" y="3183468"/>
            <a:ext cx="3448050" cy="1905000"/>
          </a:xfrm>
        </p:spPr>
      </p:pic>
      <p:sp>
        <p:nvSpPr>
          <p:cNvPr id="5" name="TextBox 4"/>
          <p:cNvSpPr txBox="1"/>
          <p:nvPr/>
        </p:nvSpPr>
        <p:spPr>
          <a:xfrm>
            <a:off x="1154954" y="2387600"/>
            <a:ext cx="4153646" cy="3816429"/>
          </a:xfrm>
          <a:prstGeom prst="rect">
            <a:avLst/>
          </a:prstGeom>
          <a:noFill/>
        </p:spPr>
        <p:txBody>
          <a:bodyPr wrap="square" rtlCol="0">
            <a:spAutoFit/>
          </a:bodyPr>
          <a:lstStyle/>
          <a:p>
            <a:r>
              <a:rPr lang="en-US" sz="2200" dirty="0"/>
              <a:t>If you happen to be of those who has finished their work and is ready for the next great thing: </a:t>
            </a:r>
            <a:r>
              <a:rPr lang="en-US" sz="2200" b="1" dirty="0"/>
              <a:t>Los </a:t>
            </a:r>
            <a:r>
              <a:rPr lang="en-US" sz="2200" b="1" dirty="0" err="1"/>
              <a:t>valores</a:t>
            </a:r>
            <a:r>
              <a:rPr lang="en-US" sz="2200" b="1" dirty="0"/>
              <a:t> </a:t>
            </a:r>
            <a:r>
              <a:rPr lang="en-US" sz="2200" dirty="0"/>
              <a:t>worksheets are located under the tray. Work on the ones you have not already. You can use these at the end of the 9-wks for additional credit. Keep them </a:t>
            </a:r>
            <a:r>
              <a:rPr lang="en-US" sz="2200" b="1" dirty="0"/>
              <a:t>neatly</a:t>
            </a:r>
            <a:r>
              <a:rPr lang="en-US" sz="2200" dirty="0"/>
              <a:t> in a separate folder. </a:t>
            </a:r>
            <a:endParaRPr lang="es-MX" sz="2200" dirty="0"/>
          </a:p>
        </p:txBody>
      </p:sp>
    </p:spTree>
    <p:extLst>
      <p:ext uri="{BB962C8B-B14F-4D97-AF65-F5344CB8AC3E}">
        <p14:creationId xmlns:p14="http://schemas.microsoft.com/office/powerpoint/2010/main" val="998253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200504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Señorita</a:t>
            </a:r>
            <a:r>
              <a:rPr lang="en-US" dirty="0"/>
              <a:t> Jurado: </a:t>
            </a:r>
            <a:r>
              <a:rPr lang="en-US" dirty="0" err="1"/>
              <a:t>Educación</a:t>
            </a:r>
            <a:endParaRPr lang="es-MX" dirty="0"/>
          </a:p>
        </p:txBody>
      </p:sp>
      <p:pic>
        <p:nvPicPr>
          <p:cNvPr id="4" name="Picture 2" descr="http://www.ezilon.com/maps/images/usa/texas_simpl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111" y="1815710"/>
            <a:ext cx="5441545" cy="4092721"/>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p:cNvSpPr/>
          <p:nvPr/>
        </p:nvSpPr>
        <p:spPr>
          <a:xfrm rot="19669011">
            <a:off x="3982784" y="4471646"/>
            <a:ext cx="281354"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p:cNvSpPr txBox="1"/>
          <p:nvPr/>
        </p:nvSpPr>
        <p:spPr>
          <a:xfrm>
            <a:off x="6005656" y="1815710"/>
            <a:ext cx="4267199"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Texas A&amp;M- Kingsville</a:t>
            </a:r>
          </a:p>
          <a:p>
            <a:pPr marL="457200" indent="-457200">
              <a:buFont typeface="Arial" panose="020B0604020202020204" pitchFamily="34" charset="0"/>
              <a:buChar char="•"/>
            </a:pPr>
            <a:r>
              <a:rPr lang="en-US" sz="3200" dirty="0"/>
              <a:t>Bachelors of Arts in Education</a:t>
            </a:r>
          </a:p>
          <a:p>
            <a:pPr marL="457200" indent="-457200">
              <a:buFont typeface="Arial" panose="020B0604020202020204" pitchFamily="34" charset="0"/>
              <a:buChar char="•"/>
            </a:pPr>
            <a:r>
              <a:rPr lang="en-US" sz="3200" dirty="0"/>
              <a:t>Majors: Theater and Spanish</a:t>
            </a:r>
            <a:endParaRPr lang="es-MX" sz="3200" dirty="0"/>
          </a:p>
        </p:txBody>
      </p:sp>
      <p:pic>
        <p:nvPicPr>
          <p:cNvPr id="7" name="Picture 6" descr="Texas A&amp;M University–Kingsville - Wikipedia, the free encyclopedia"/>
          <p:cNvPicPr>
            <a:picLocks noChangeAspect="1"/>
          </p:cNvPicPr>
          <p:nvPr/>
        </p:nvPicPr>
        <p:blipFill>
          <a:blip r:embed="rId3"/>
          <a:stretch>
            <a:fillRect/>
          </a:stretch>
        </p:blipFill>
        <p:spPr>
          <a:xfrm>
            <a:off x="9612774" y="3365250"/>
            <a:ext cx="2303328" cy="3193250"/>
          </a:xfrm>
          <a:prstGeom prst="rect">
            <a:avLst/>
          </a:prstGeom>
        </p:spPr>
      </p:pic>
      <p:pic>
        <p:nvPicPr>
          <p:cNvPr id="8" name="Picture 7" descr="kingsville javelinas 2015 texas a m kingsville javelinas football team"/>
          <p:cNvPicPr>
            <a:picLocks noChangeAspect="1"/>
          </p:cNvPicPr>
          <p:nvPr/>
        </p:nvPicPr>
        <p:blipFill>
          <a:blip r:embed="rId4"/>
          <a:stretch>
            <a:fillRect/>
          </a:stretch>
        </p:blipFill>
        <p:spPr>
          <a:xfrm>
            <a:off x="8320230" y="1112080"/>
            <a:ext cx="2244607" cy="1653345"/>
          </a:xfrm>
          <a:prstGeom prst="rect">
            <a:avLst/>
          </a:prstGeom>
        </p:spPr>
      </p:pic>
    </p:spTree>
    <p:extLst>
      <p:ext uri="{BB962C8B-B14F-4D97-AF65-F5344CB8AC3E}">
        <p14:creationId xmlns:p14="http://schemas.microsoft.com/office/powerpoint/2010/main" val="37377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81568"/>
            <a:ext cx="8761413" cy="706964"/>
          </a:xfrm>
        </p:spPr>
        <p:txBody>
          <a:bodyPr/>
          <a:lstStyle/>
          <a:p>
            <a:r>
              <a:rPr lang="en-US" dirty="0" err="1"/>
              <a:t>Hablar</a:t>
            </a:r>
            <a:r>
              <a:rPr lang="en-US" dirty="0"/>
              <a:t> </a:t>
            </a:r>
            <a:r>
              <a:rPr lang="en-US" dirty="0" err="1"/>
              <a:t>español</a:t>
            </a:r>
            <a:r>
              <a:rPr lang="en-US" dirty="0"/>
              <a:t> </a:t>
            </a:r>
            <a:r>
              <a:rPr lang="en-US" dirty="0" err="1"/>
              <a:t>fuera</a:t>
            </a:r>
            <a:r>
              <a:rPr lang="en-US" dirty="0"/>
              <a:t> de </a:t>
            </a:r>
            <a:r>
              <a:rPr lang="en-US" dirty="0" err="1"/>
              <a:t>clase</a:t>
            </a:r>
            <a:endParaRPr lang="es-MX" dirty="0"/>
          </a:p>
        </p:txBody>
      </p:sp>
      <p:sp>
        <p:nvSpPr>
          <p:cNvPr id="3" name="Content Placeholder 2"/>
          <p:cNvSpPr>
            <a:spLocks noGrp="1"/>
          </p:cNvSpPr>
          <p:nvPr>
            <p:ph idx="1"/>
          </p:nvPr>
        </p:nvSpPr>
        <p:spPr>
          <a:xfrm>
            <a:off x="1320054" y="1248832"/>
            <a:ext cx="9246346" cy="4618568"/>
          </a:xfrm>
        </p:spPr>
        <p:txBody>
          <a:bodyPr>
            <a:normAutofit fontScale="25000" lnSpcReduction="20000"/>
          </a:bodyPr>
          <a:lstStyle/>
          <a:p>
            <a:r>
              <a:rPr lang="en-US" sz="7200" dirty="0">
                <a:solidFill>
                  <a:schemeClr val="bg1"/>
                </a:solidFill>
              </a:rPr>
              <a:t>Every 9-weeks period you will be challenged to speak Spanish outside of class. You will be given a card stock paper in which you will collect initials for speaking Spanish with other teachers. The student that collects the most initials wins a prize from another Spanish-speaking country!!</a:t>
            </a:r>
          </a:p>
          <a:p>
            <a:pPr lvl="4"/>
            <a:r>
              <a:rPr lang="en-US" sz="7200" dirty="0"/>
              <a:t>Not obligatory</a:t>
            </a:r>
          </a:p>
          <a:p>
            <a:pPr lvl="4"/>
            <a:r>
              <a:rPr lang="en-US" sz="7200" dirty="0"/>
              <a:t>A minimum of 25 initials for the first 9-wks period, 30 for second 9-wks, 35 for third 9-wks, 40 for last 9-wks. (Record is 240 initials)</a:t>
            </a:r>
          </a:p>
          <a:p>
            <a:pPr lvl="4"/>
            <a:r>
              <a:rPr lang="en-US" sz="7200" dirty="0"/>
              <a:t>Personnel that can help:</a:t>
            </a:r>
          </a:p>
          <a:p>
            <a:pPr lvl="5">
              <a:buSzPct val="90000"/>
              <a:buFont typeface="Wingdings" panose="05000000000000000000" pitchFamily="2" charset="2"/>
              <a:buChar char="Ø"/>
            </a:pPr>
            <a:r>
              <a:rPr lang="en-US" sz="7200" dirty="0"/>
              <a:t>Sra. Jenson			</a:t>
            </a:r>
          </a:p>
          <a:p>
            <a:pPr lvl="5">
              <a:buSzPct val="90000"/>
              <a:buFont typeface="Wingdings" panose="05000000000000000000" pitchFamily="2" charset="2"/>
              <a:buChar char="Ø"/>
            </a:pPr>
            <a:r>
              <a:rPr lang="en-US" sz="7200" dirty="0"/>
              <a:t>Sr. Flood</a:t>
            </a:r>
          </a:p>
          <a:p>
            <a:pPr lvl="5">
              <a:buSzPct val="90000"/>
              <a:buFont typeface="Wingdings" panose="05000000000000000000" pitchFamily="2" charset="2"/>
              <a:buChar char="Ø"/>
            </a:pPr>
            <a:r>
              <a:rPr lang="en-US" sz="7200" dirty="0"/>
              <a:t>Sra. </a:t>
            </a:r>
            <a:r>
              <a:rPr lang="en-US" sz="7200" dirty="0" err="1"/>
              <a:t>Murphree</a:t>
            </a:r>
            <a:endParaRPr lang="en-US" sz="7200" dirty="0"/>
          </a:p>
          <a:p>
            <a:pPr lvl="4"/>
            <a:r>
              <a:rPr lang="en-US" sz="7200" dirty="0"/>
              <a:t>Pen/ink only</a:t>
            </a:r>
          </a:p>
          <a:p>
            <a:pPr lvl="4"/>
            <a:r>
              <a:rPr lang="en-US" sz="7200" dirty="0"/>
              <a:t>One side of paper per 9-wks period</a:t>
            </a:r>
          </a:p>
          <a:p>
            <a:pPr lvl="4"/>
            <a:r>
              <a:rPr lang="en-US" sz="7200" dirty="0"/>
              <a:t>From me&gt; one signature in class, one out of class per day.</a:t>
            </a:r>
          </a:p>
          <a:p>
            <a:pPr lvl="4"/>
            <a:r>
              <a:rPr lang="en-US" sz="7200" dirty="0"/>
              <a:t>One winner per class. </a:t>
            </a:r>
          </a:p>
          <a:p>
            <a:pPr lvl="4"/>
            <a:endParaRPr lang="en-US" dirty="0"/>
          </a:p>
          <a:p>
            <a:pPr lvl="4"/>
            <a:endParaRPr lang="es-MX" dirty="0"/>
          </a:p>
        </p:txBody>
      </p:sp>
      <p:sp>
        <p:nvSpPr>
          <p:cNvPr id="6" name="TextBox 5"/>
          <p:cNvSpPr txBox="1"/>
          <p:nvPr/>
        </p:nvSpPr>
        <p:spPr>
          <a:xfrm>
            <a:off x="6438900" y="3558116"/>
            <a:ext cx="3086100" cy="923330"/>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Sra. Westmoreland</a:t>
            </a:r>
          </a:p>
          <a:p>
            <a:pPr marL="285750" indent="-285750">
              <a:buClr>
                <a:schemeClr val="accent1"/>
              </a:buClr>
              <a:buFont typeface="Wingdings" panose="05000000000000000000" pitchFamily="2" charset="2"/>
              <a:buChar char="Ø"/>
            </a:pPr>
            <a:r>
              <a:rPr lang="en-US" dirty="0"/>
              <a:t>Sr. </a:t>
            </a:r>
            <a:r>
              <a:rPr lang="en-US" dirty="0" err="1"/>
              <a:t>Destefani</a:t>
            </a:r>
            <a:endParaRPr lang="en-US" dirty="0"/>
          </a:p>
          <a:p>
            <a:pPr marL="285750" indent="-285750">
              <a:buClr>
                <a:schemeClr val="accent1"/>
              </a:buClr>
              <a:buFont typeface="Wingdings" panose="05000000000000000000" pitchFamily="2" charset="2"/>
              <a:buChar char="Ø"/>
            </a:pPr>
            <a:r>
              <a:rPr lang="en-US" dirty="0"/>
              <a:t>Srta. Delgado</a:t>
            </a:r>
            <a:endParaRPr lang="es-MX" dirty="0"/>
          </a:p>
        </p:txBody>
      </p:sp>
    </p:spTree>
    <p:extLst>
      <p:ext uri="{BB962C8B-B14F-4D97-AF65-F5344CB8AC3E}">
        <p14:creationId xmlns:p14="http://schemas.microsoft.com/office/powerpoint/2010/main" val="19307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Anuncios</a:t>
            </a:r>
            <a:endParaRPr lang="es-MX" dirty="0"/>
          </a:p>
        </p:txBody>
      </p:sp>
      <p:sp>
        <p:nvSpPr>
          <p:cNvPr id="3" name="Content Placeholder 2"/>
          <p:cNvSpPr>
            <a:spLocks noGrp="1"/>
          </p:cNvSpPr>
          <p:nvPr>
            <p:ph idx="1"/>
          </p:nvPr>
        </p:nvSpPr>
        <p:spPr/>
        <p:txBody>
          <a:bodyPr>
            <a:normAutofit/>
          </a:bodyPr>
          <a:lstStyle/>
          <a:p>
            <a:r>
              <a:rPr lang="en-US" sz="2800" dirty="0"/>
              <a:t>Your advisory periods are your last periods of the day, 4</a:t>
            </a:r>
            <a:r>
              <a:rPr lang="en-US" sz="2800" baseline="30000" dirty="0"/>
              <a:t>th</a:t>
            </a:r>
            <a:r>
              <a:rPr lang="en-US" sz="2800" dirty="0"/>
              <a:t> and 8</a:t>
            </a:r>
            <a:r>
              <a:rPr lang="en-US" sz="2800" baseline="30000" dirty="0"/>
              <a:t>th</a:t>
            </a:r>
            <a:r>
              <a:rPr lang="en-US" sz="2800" dirty="0"/>
              <a:t>. </a:t>
            </a:r>
          </a:p>
          <a:p>
            <a:r>
              <a:rPr lang="en-US" sz="2800" dirty="0"/>
              <a:t>Lunch might be late for some of you so a HEALTHY snack is okay for you to have if you are hungry. </a:t>
            </a:r>
            <a:r>
              <a:rPr lang="es-MX" sz="2800" dirty="0" err="1"/>
              <a:t>Water</a:t>
            </a:r>
            <a:r>
              <a:rPr lang="es-MX" sz="2800" dirty="0"/>
              <a:t> ONLY.</a:t>
            </a:r>
            <a:endParaRPr lang="en-US" sz="2800" dirty="0"/>
          </a:p>
        </p:txBody>
      </p:sp>
    </p:spTree>
    <p:extLst>
      <p:ext uri="{BB962C8B-B14F-4D97-AF65-F5344CB8AC3E}">
        <p14:creationId xmlns:p14="http://schemas.microsoft.com/office/powerpoint/2010/main" val="152907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Srta. Jurado: Why Spanish is important to me.</a:t>
            </a:r>
            <a:endParaRPr lang="es-MX" sz="2800" dirty="0"/>
          </a:p>
        </p:txBody>
      </p:sp>
      <p:sp>
        <p:nvSpPr>
          <p:cNvPr id="3" name="Content Placeholder 2"/>
          <p:cNvSpPr>
            <a:spLocks noGrp="1"/>
          </p:cNvSpPr>
          <p:nvPr>
            <p:ph idx="1"/>
          </p:nvPr>
        </p:nvSpPr>
        <p:spPr/>
        <p:txBody>
          <a:bodyPr>
            <a:normAutofit/>
          </a:bodyPr>
          <a:lstStyle/>
          <a:p>
            <a:r>
              <a:rPr lang="en-US" sz="3200" dirty="0"/>
              <a:t>Where I am from.</a:t>
            </a:r>
          </a:p>
          <a:p>
            <a:r>
              <a:rPr lang="en-US" sz="3200" dirty="0"/>
              <a:t>The culture.</a:t>
            </a:r>
          </a:p>
          <a:p>
            <a:r>
              <a:rPr lang="en-US" sz="3200" dirty="0"/>
              <a:t>How important it is in the world. (fun facts)</a:t>
            </a:r>
            <a:endParaRPr lang="es-MX" sz="3200" dirty="0"/>
          </a:p>
        </p:txBody>
      </p:sp>
      <p:pic>
        <p:nvPicPr>
          <p:cNvPr id="4" name="Picture 3" descr="The Climate Energy Balance of the Earth"/>
          <p:cNvPicPr>
            <a:picLocks noChangeAspect="1"/>
          </p:cNvPicPr>
          <p:nvPr/>
        </p:nvPicPr>
        <p:blipFill>
          <a:blip r:embed="rId2"/>
          <a:stretch>
            <a:fillRect/>
          </a:stretch>
        </p:blipFill>
        <p:spPr>
          <a:xfrm>
            <a:off x="5708460" y="1680632"/>
            <a:ext cx="2211651" cy="2214111"/>
          </a:xfrm>
          <a:prstGeom prst="rect">
            <a:avLst/>
          </a:prstGeom>
        </p:spPr>
      </p:pic>
      <p:pic>
        <p:nvPicPr>
          <p:cNvPr id="5" name="Picture 4" descr="Facebook, Google Earth e l'identità (tra rete e realtà) Centro Studi ..."/>
          <p:cNvPicPr>
            <a:picLocks noChangeAspect="1"/>
          </p:cNvPicPr>
          <p:nvPr/>
        </p:nvPicPr>
        <p:blipFill>
          <a:blip r:embed="rId3"/>
          <a:stretch>
            <a:fillRect/>
          </a:stretch>
        </p:blipFill>
        <p:spPr>
          <a:xfrm>
            <a:off x="576189" y="4644976"/>
            <a:ext cx="2211038" cy="1755824"/>
          </a:xfrm>
          <a:prstGeom prst="rect">
            <a:avLst/>
          </a:prstGeom>
        </p:spPr>
      </p:pic>
      <p:pic>
        <p:nvPicPr>
          <p:cNvPr id="6" name="Picture 5" descr="File:Earth Western Hemisphere.jpg - Wikipedia, the free encyclopedia"/>
          <p:cNvPicPr>
            <a:picLocks noChangeAspect="1"/>
          </p:cNvPicPr>
          <p:nvPr/>
        </p:nvPicPr>
        <p:blipFill>
          <a:blip r:embed="rId4"/>
          <a:stretch>
            <a:fillRect/>
          </a:stretch>
        </p:blipFill>
        <p:spPr>
          <a:xfrm>
            <a:off x="8710357" y="4430337"/>
            <a:ext cx="2063659" cy="2063659"/>
          </a:xfrm>
          <a:prstGeom prst="rect">
            <a:avLst/>
          </a:prstGeom>
        </p:spPr>
      </p:pic>
    </p:spTree>
    <p:extLst>
      <p:ext uri="{BB962C8B-B14F-4D97-AF65-F5344CB8AC3E}">
        <p14:creationId xmlns:p14="http://schemas.microsoft.com/office/powerpoint/2010/main" val="365593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336476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Por</a:t>
            </a:r>
            <a:r>
              <a:rPr lang="en-US" dirty="0"/>
              <a:t> </a:t>
            </a:r>
            <a:r>
              <a:rPr lang="en-US" dirty="0" err="1"/>
              <a:t>qué</a:t>
            </a:r>
            <a:r>
              <a:rPr lang="en-US" dirty="0"/>
              <a:t> </a:t>
            </a:r>
            <a:r>
              <a:rPr lang="en-US" dirty="0" err="1"/>
              <a:t>estamos</a:t>
            </a:r>
            <a:r>
              <a:rPr lang="en-US" dirty="0"/>
              <a:t> </a:t>
            </a:r>
            <a:r>
              <a:rPr lang="en-US" dirty="0" err="1"/>
              <a:t>aquí</a:t>
            </a:r>
            <a:r>
              <a:rPr lang="en-US" dirty="0"/>
              <a:t>?</a:t>
            </a:r>
            <a:endParaRPr lang="es-MX" dirty="0"/>
          </a:p>
        </p:txBody>
      </p:sp>
      <p:pic>
        <p:nvPicPr>
          <p:cNvPr id="4" name="n17BzBecv8w"/>
          <p:cNvPicPr>
            <a:picLocks noGrp="1" noRot="1" noChangeAspect="1"/>
          </p:cNvPicPr>
          <p:nvPr>
            <p:ph idx="1"/>
            <a:videoFile r:link="rId1"/>
          </p:nvPr>
        </p:nvPicPr>
        <p:blipFill>
          <a:blip r:embed="rId3"/>
          <a:stretch>
            <a:fillRect/>
          </a:stretch>
        </p:blipFill>
        <p:spPr>
          <a:xfrm>
            <a:off x="1327232" y="1602685"/>
            <a:ext cx="9342783" cy="5255315"/>
          </a:xfrm>
          <a:prstGeom prst="rect">
            <a:avLst/>
          </a:prstGeom>
        </p:spPr>
      </p:pic>
    </p:spTree>
    <p:extLst>
      <p:ext uri="{BB962C8B-B14F-4D97-AF65-F5344CB8AC3E}">
        <p14:creationId xmlns:p14="http://schemas.microsoft.com/office/powerpoint/2010/main" val="212565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Expectativas</a:t>
            </a:r>
            <a:r>
              <a:rPr lang="en-US" dirty="0"/>
              <a:t> de la </a:t>
            </a:r>
            <a:r>
              <a:rPr lang="en-US" dirty="0" err="1"/>
              <a:t>clase</a:t>
            </a:r>
            <a:r>
              <a:rPr lang="en-US" dirty="0"/>
              <a:t>:</a:t>
            </a:r>
            <a:endParaRPr lang="es-MX" dirty="0"/>
          </a:p>
        </p:txBody>
      </p:sp>
      <p:sp>
        <p:nvSpPr>
          <p:cNvPr id="3" name="Content Placeholder 2"/>
          <p:cNvSpPr>
            <a:spLocks noGrp="1"/>
          </p:cNvSpPr>
          <p:nvPr>
            <p:ph idx="1"/>
          </p:nvPr>
        </p:nvSpPr>
        <p:spPr>
          <a:xfrm>
            <a:off x="1154954" y="2095500"/>
            <a:ext cx="9170146" cy="3784600"/>
          </a:xfrm>
        </p:spPr>
        <p:txBody>
          <a:bodyPr>
            <a:noAutofit/>
          </a:bodyPr>
          <a:lstStyle/>
          <a:p>
            <a:pPr>
              <a:buFont typeface="+mj-lt"/>
              <a:buAutoNum type="arabicPeriod"/>
            </a:pPr>
            <a:r>
              <a:rPr lang="en-US" sz="2800" dirty="0" err="1"/>
              <a:t>Debes</a:t>
            </a:r>
            <a:r>
              <a:rPr lang="en-US" sz="2800" dirty="0"/>
              <a:t> </a:t>
            </a:r>
            <a:r>
              <a:rPr lang="en-US" sz="2800" dirty="0" err="1"/>
              <a:t>estar</a:t>
            </a:r>
            <a:r>
              <a:rPr lang="en-US" sz="2800" dirty="0"/>
              <a:t> </a:t>
            </a:r>
            <a:r>
              <a:rPr lang="en-US" sz="2800" dirty="0" err="1"/>
              <a:t>en</a:t>
            </a:r>
            <a:r>
              <a:rPr lang="en-US" sz="2800" dirty="0"/>
              <a:t> </a:t>
            </a:r>
            <a:r>
              <a:rPr lang="en-US" sz="2800" dirty="0" err="1"/>
              <a:t>tu</a:t>
            </a:r>
            <a:r>
              <a:rPr lang="en-US" sz="2800" dirty="0"/>
              <a:t> </a:t>
            </a:r>
            <a:r>
              <a:rPr lang="en-US" sz="2800" dirty="0" err="1"/>
              <a:t>asiento</a:t>
            </a:r>
            <a:r>
              <a:rPr lang="en-US" sz="2800" dirty="0"/>
              <a:t> o area </a:t>
            </a:r>
            <a:r>
              <a:rPr lang="en-US" sz="2800" dirty="0" err="1"/>
              <a:t>asignada</a:t>
            </a:r>
            <a:r>
              <a:rPr lang="en-US" sz="2800" dirty="0"/>
              <a:t>, y </a:t>
            </a:r>
            <a:r>
              <a:rPr lang="en-US" sz="2800" dirty="0" err="1"/>
              <a:t>listo</a:t>
            </a:r>
            <a:r>
              <a:rPr lang="en-US" sz="2800" dirty="0"/>
              <a:t>/</a:t>
            </a:r>
            <a:r>
              <a:rPr lang="en-US" sz="2800" dirty="0" err="1"/>
              <a:t>lista</a:t>
            </a:r>
            <a:r>
              <a:rPr lang="en-US" sz="2800" dirty="0"/>
              <a:t> para </a:t>
            </a:r>
            <a:r>
              <a:rPr lang="en-US" sz="2800" dirty="0" err="1"/>
              <a:t>trabajar</a:t>
            </a:r>
            <a:r>
              <a:rPr lang="en-US" sz="2800" dirty="0"/>
              <a:t> </a:t>
            </a:r>
            <a:r>
              <a:rPr lang="en-US" sz="2800" dirty="0" err="1"/>
              <a:t>cuando</a:t>
            </a:r>
            <a:r>
              <a:rPr lang="en-US" sz="2800" dirty="0"/>
              <a:t> </a:t>
            </a:r>
            <a:r>
              <a:rPr lang="en-US" sz="2800" dirty="0" err="1"/>
              <a:t>empieze</a:t>
            </a:r>
            <a:r>
              <a:rPr lang="en-US" sz="2800" dirty="0"/>
              <a:t> la </a:t>
            </a:r>
            <a:r>
              <a:rPr lang="en-US" sz="2800" dirty="0" err="1"/>
              <a:t>clase</a:t>
            </a:r>
            <a:r>
              <a:rPr lang="en-US" sz="2800" dirty="0"/>
              <a:t>. </a:t>
            </a:r>
          </a:p>
          <a:p>
            <a:pPr>
              <a:buFont typeface="+mj-lt"/>
              <a:buAutoNum type="arabicPeriod"/>
            </a:pPr>
            <a:r>
              <a:rPr lang="en-US" sz="2800" dirty="0" err="1"/>
              <a:t>Tener</a:t>
            </a:r>
            <a:r>
              <a:rPr lang="en-US" sz="2800" dirty="0"/>
              <a:t> </a:t>
            </a:r>
            <a:r>
              <a:rPr lang="en-US" sz="2800" dirty="0" err="1"/>
              <a:t>hojas</a:t>
            </a:r>
            <a:r>
              <a:rPr lang="en-US" sz="2800" dirty="0"/>
              <a:t> de </a:t>
            </a:r>
            <a:r>
              <a:rPr lang="en-US" sz="2800" dirty="0" err="1"/>
              <a:t>papel</a:t>
            </a:r>
            <a:r>
              <a:rPr lang="en-US" sz="2800" dirty="0"/>
              <a:t>, </a:t>
            </a:r>
            <a:r>
              <a:rPr lang="en-US" sz="2800" dirty="0" err="1"/>
              <a:t>lápices</a:t>
            </a:r>
            <a:r>
              <a:rPr lang="en-US" sz="2800" dirty="0"/>
              <a:t>, </a:t>
            </a:r>
            <a:r>
              <a:rPr lang="en-US" sz="2800" dirty="0" err="1"/>
              <a:t>libros</a:t>
            </a:r>
            <a:r>
              <a:rPr lang="en-US" sz="2800" dirty="0"/>
              <a:t> y </a:t>
            </a:r>
            <a:r>
              <a:rPr lang="en-US" sz="2800" dirty="0" err="1"/>
              <a:t>todos</a:t>
            </a:r>
            <a:r>
              <a:rPr lang="en-US" sz="2800" dirty="0"/>
              <a:t> </a:t>
            </a:r>
            <a:r>
              <a:rPr lang="en-US" sz="2800" dirty="0" err="1"/>
              <a:t>los</a:t>
            </a:r>
            <a:r>
              <a:rPr lang="en-US" sz="2800" dirty="0"/>
              <a:t> </a:t>
            </a:r>
            <a:r>
              <a:rPr lang="en-US" sz="2800" dirty="0" err="1"/>
              <a:t>útiles</a:t>
            </a:r>
            <a:r>
              <a:rPr lang="en-US" sz="2800" dirty="0"/>
              <a:t> </a:t>
            </a:r>
            <a:r>
              <a:rPr lang="en-US" sz="2800" dirty="0" err="1"/>
              <a:t>necesarios</a:t>
            </a:r>
            <a:r>
              <a:rPr lang="en-US" sz="2800" dirty="0"/>
              <a:t>. </a:t>
            </a:r>
          </a:p>
          <a:p>
            <a:pPr>
              <a:buFont typeface="+mj-lt"/>
              <a:buAutoNum type="arabicPeriod"/>
            </a:pPr>
            <a:r>
              <a:rPr lang="en-US" sz="2800" dirty="0" err="1"/>
              <a:t>Manten</a:t>
            </a:r>
            <a:r>
              <a:rPr lang="en-US" sz="2800" dirty="0"/>
              <a:t> </a:t>
            </a:r>
            <a:r>
              <a:rPr lang="en-US" sz="2800" dirty="0" err="1"/>
              <a:t>manos</a:t>
            </a:r>
            <a:r>
              <a:rPr lang="en-US" sz="2800" dirty="0"/>
              <a:t>, pies, </a:t>
            </a:r>
            <a:r>
              <a:rPr lang="en-US" sz="2800" dirty="0" err="1"/>
              <a:t>libros</a:t>
            </a:r>
            <a:r>
              <a:rPr lang="en-US" sz="2800" dirty="0"/>
              <a:t> y </a:t>
            </a:r>
            <a:r>
              <a:rPr lang="en-US" sz="2800" dirty="0" err="1"/>
              <a:t>objectos</a:t>
            </a:r>
            <a:r>
              <a:rPr lang="en-US" sz="2800" dirty="0"/>
              <a:t> </a:t>
            </a:r>
            <a:r>
              <a:rPr lang="en-US" sz="2800" dirty="0" err="1"/>
              <a:t>contigo</a:t>
            </a:r>
            <a:r>
              <a:rPr lang="en-US" sz="2800" dirty="0"/>
              <a:t>.</a:t>
            </a:r>
          </a:p>
          <a:p>
            <a:pPr>
              <a:buFont typeface="+mj-lt"/>
              <a:buAutoNum type="arabicPeriod"/>
            </a:pPr>
            <a:r>
              <a:rPr lang="en-US" sz="2800" dirty="0"/>
              <a:t>No </a:t>
            </a:r>
            <a:r>
              <a:rPr lang="en-US" sz="2800" dirty="0" err="1"/>
              <a:t>digas</a:t>
            </a:r>
            <a:r>
              <a:rPr lang="en-US" sz="2800" dirty="0"/>
              <a:t> </a:t>
            </a:r>
            <a:r>
              <a:rPr lang="en-US" sz="2800" dirty="0" err="1"/>
              <a:t>cosas</a:t>
            </a:r>
            <a:r>
              <a:rPr lang="en-US" sz="2800" dirty="0"/>
              <a:t> </a:t>
            </a:r>
            <a:r>
              <a:rPr lang="en-US" sz="2800" dirty="0" err="1"/>
              <a:t>profanas</a:t>
            </a:r>
            <a:r>
              <a:rPr lang="en-US" sz="2800" dirty="0"/>
              <a:t>, </a:t>
            </a:r>
            <a:r>
              <a:rPr lang="en-US" sz="2800" dirty="0" err="1"/>
              <a:t>gestos</a:t>
            </a:r>
            <a:r>
              <a:rPr lang="en-US" sz="2800" dirty="0"/>
              <a:t> </a:t>
            </a:r>
            <a:r>
              <a:rPr lang="en-US" sz="2800" dirty="0" err="1"/>
              <a:t>groceros</a:t>
            </a:r>
            <a:r>
              <a:rPr lang="en-US" sz="2800" dirty="0"/>
              <a:t>, </a:t>
            </a:r>
            <a:r>
              <a:rPr lang="en-US" sz="2800" dirty="0" err="1"/>
              <a:t>burlas</a:t>
            </a:r>
            <a:r>
              <a:rPr lang="en-US" sz="2800" dirty="0"/>
              <a:t> o </a:t>
            </a:r>
            <a:r>
              <a:rPr lang="en-US" sz="2800" dirty="0" err="1"/>
              <a:t>instultos</a:t>
            </a:r>
            <a:r>
              <a:rPr lang="en-US" sz="2800" dirty="0"/>
              <a:t>.</a:t>
            </a:r>
          </a:p>
          <a:p>
            <a:pPr>
              <a:buFont typeface="+mj-lt"/>
              <a:buAutoNum type="arabicPeriod"/>
            </a:pPr>
            <a:r>
              <a:rPr lang="en-US" sz="2800" dirty="0"/>
              <a:t>Segue las </a:t>
            </a:r>
            <a:r>
              <a:rPr lang="en-US" sz="2800" dirty="0" err="1"/>
              <a:t>instrucciones</a:t>
            </a:r>
            <a:r>
              <a:rPr lang="en-US" sz="2800" dirty="0"/>
              <a:t> de </a:t>
            </a:r>
            <a:r>
              <a:rPr lang="en-US" sz="2800" dirty="0" err="1"/>
              <a:t>todo</a:t>
            </a:r>
            <a:r>
              <a:rPr lang="en-US" sz="2800" dirty="0"/>
              <a:t> el personal de Arlington Classics Academy.</a:t>
            </a:r>
            <a:endParaRPr lang="es-MX" sz="2800" dirty="0"/>
          </a:p>
        </p:txBody>
      </p:sp>
    </p:spTree>
    <p:extLst>
      <p:ext uri="{BB962C8B-B14F-4D97-AF65-F5344CB8AC3E}">
        <p14:creationId xmlns:p14="http://schemas.microsoft.com/office/powerpoint/2010/main" val="411914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0" y="2129368"/>
            <a:ext cx="6959600" cy="4347632"/>
          </a:xfrm>
        </p:spPr>
        <p:txBody>
          <a:bodyPr/>
          <a:lstStyle/>
          <a:p>
            <a:r>
              <a:rPr lang="en-US" sz="6000" dirty="0">
                <a:solidFill>
                  <a:schemeClr val="accent6">
                    <a:lumMod val="50000"/>
                  </a:schemeClr>
                </a:solidFill>
              </a:rPr>
              <a:t>¡</a:t>
            </a:r>
            <a:r>
              <a:rPr lang="en-US" sz="6000" dirty="0" err="1">
                <a:solidFill>
                  <a:schemeClr val="accent6">
                    <a:lumMod val="50000"/>
                  </a:schemeClr>
                </a:solidFill>
              </a:rPr>
              <a:t>Excelente</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gusta</a:t>
            </a:r>
            <a:r>
              <a:rPr lang="en-US" sz="6000" dirty="0">
                <a:solidFill>
                  <a:schemeClr val="accent6">
                    <a:lumMod val="50000"/>
                  </a:schemeClr>
                </a:solidFill>
              </a:rPr>
              <a:t>!</a:t>
            </a:r>
            <a:br>
              <a:rPr lang="en-US" sz="6000" dirty="0">
                <a:solidFill>
                  <a:schemeClr val="accent6">
                    <a:lumMod val="50000"/>
                  </a:schemeClr>
                </a:solidFill>
              </a:rPr>
            </a:br>
            <a:r>
              <a:rPr lang="en-US" sz="6000" dirty="0">
                <a:solidFill>
                  <a:schemeClr val="accent6">
                    <a:lumMod val="50000"/>
                  </a:schemeClr>
                </a:solidFill>
              </a:rPr>
              <a:t>¡Me </a:t>
            </a:r>
            <a:r>
              <a:rPr lang="en-US" sz="6000" dirty="0" err="1">
                <a:solidFill>
                  <a:schemeClr val="accent6">
                    <a:lumMod val="50000"/>
                  </a:schemeClr>
                </a:solidFill>
              </a:rPr>
              <a:t>encanta</a:t>
            </a:r>
            <a:r>
              <a:rPr lang="en-US" sz="6000" dirty="0">
                <a:solidFill>
                  <a:schemeClr val="accent6">
                    <a:lumMod val="50000"/>
                  </a:schemeClr>
                </a:solidFill>
              </a:rPr>
              <a:t>!</a:t>
            </a:r>
            <a:br>
              <a:rPr lang="en-US" dirty="0"/>
            </a:br>
            <a:endParaRPr lang="es-MX" dirty="0"/>
          </a:p>
        </p:txBody>
      </p:sp>
    </p:spTree>
    <p:extLst>
      <p:ext uri="{BB962C8B-B14F-4D97-AF65-F5344CB8AC3E}">
        <p14:creationId xmlns:p14="http://schemas.microsoft.com/office/powerpoint/2010/main" val="367174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Class</a:t>
            </a:r>
            <a:r>
              <a:rPr lang="es-ES" dirty="0"/>
              <a:t> </a:t>
            </a:r>
            <a:r>
              <a:rPr lang="es-ES" dirty="0" err="1"/>
              <a:t>expectations</a:t>
            </a:r>
            <a:endParaRPr lang="en-US" dirty="0"/>
          </a:p>
        </p:txBody>
      </p:sp>
      <p:sp>
        <p:nvSpPr>
          <p:cNvPr id="3" name="Content Placeholder 2"/>
          <p:cNvSpPr>
            <a:spLocks noGrp="1"/>
          </p:cNvSpPr>
          <p:nvPr>
            <p:ph idx="1"/>
          </p:nvPr>
        </p:nvSpPr>
        <p:spPr>
          <a:xfrm>
            <a:off x="1154954" y="2197100"/>
            <a:ext cx="9420281" cy="3929822"/>
          </a:xfrm>
        </p:spPr>
        <p:txBody>
          <a:bodyPr>
            <a:noAutofit/>
          </a:bodyPr>
          <a:lstStyle/>
          <a:p>
            <a:pPr marL="457200" indent="-457200">
              <a:buFont typeface="+mj-lt"/>
              <a:buAutoNum type="arabicPeriod"/>
            </a:pPr>
            <a:r>
              <a:rPr lang="en-US" sz="2800" dirty="0"/>
              <a:t>Be in your assigned seat or area, ready to work when class begins. </a:t>
            </a:r>
          </a:p>
          <a:p>
            <a:pPr marL="457200" indent="-457200">
              <a:buFont typeface="+mj-lt"/>
              <a:buAutoNum type="arabicPeriod"/>
            </a:pPr>
            <a:r>
              <a:rPr lang="en-US" sz="2800" dirty="0"/>
              <a:t>Have a paper, pencils, books, and all needed supplies every day.</a:t>
            </a:r>
          </a:p>
          <a:p>
            <a:pPr marL="457200" indent="-457200">
              <a:buFont typeface="+mj-lt"/>
              <a:buAutoNum type="arabicPeriod"/>
            </a:pPr>
            <a:r>
              <a:rPr lang="en-US" sz="2800" dirty="0"/>
              <a:t>Keep hands, feet, books and objects to yourself.</a:t>
            </a:r>
          </a:p>
          <a:p>
            <a:pPr marL="457200" indent="-457200">
              <a:buFont typeface="+mj-lt"/>
              <a:buAutoNum type="arabicPeriod"/>
            </a:pPr>
            <a:r>
              <a:rPr lang="en-US" sz="2800" dirty="0"/>
              <a:t>No profanity, rude gestures, bullying, teasing or put downs</a:t>
            </a:r>
          </a:p>
          <a:p>
            <a:pPr marL="457200" indent="-457200">
              <a:buFont typeface="+mj-lt"/>
              <a:buAutoNum type="arabicPeriod"/>
            </a:pPr>
            <a:r>
              <a:rPr lang="en-US" sz="2800" dirty="0"/>
              <a:t>Follow directions of all school personnel. </a:t>
            </a:r>
          </a:p>
        </p:txBody>
      </p:sp>
    </p:spTree>
    <p:extLst>
      <p:ext uri="{BB962C8B-B14F-4D97-AF65-F5344CB8AC3E}">
        <p14:creationId xmlns:p14="http://schemas.microsoft.com/office/powerpoint/2010/main" val="2083087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11534</TotalTime>
  <Words>1095</Words>
  <Application>Microsoft Office PowerPoint</Application>
  <PresentationFormat>Widescreen</PresentationFormat>
  <Paragraphs>130</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Wingdings</vt:lpstr>
      <vt:lpstr>Wingdings 3</vt:lpstr>
      <vt:lpstr>Ion Boardroom</vt:lpstr>
      <vt:lpstr>¡Bienvenidos a  Español!</vt:lpstr>
      <vt:lpstr>Señorita Jurado</vt:lpstr>
      <vt:lpstr>Señorita Jurado: Educación</vt:lpstr>
      <vt:lpstr>Srta. Jurado: Why Spanish is important to me.</vt:lpstr>
      <vt:lpstr>¡Excelente! ¡Me gusta! ¡Me encanta! </vt:lpstr>
      <vt:lpstr>¿Por qué estamos aquí?</vt:lpstr>
      <vt:lpstr>Expectativas de la clase:</vt:lpstr>
      <vt:lpstr>¡Excelente! ¡Me gusta! ¡Me encanta! </vt:lpstr>
      <vt:lpstr>Class expectations</vt:lpstr>
      <vt:lpstr>Distractores</vt:lpstr>
      <vt:lpstr>Cell phones: in accordance with student handbook.</vt:lpstr>
      <vt:lpstr>¡Excelente! ¡Me gusta! ¡Me encanta! </vt:lpstr>
      <vt:lpstr>Mi meta:</vt:lpstr>
      <vt:lpstr>Refocus area</vt:lpstr>
      <vt:lpstr>Buddy room </vt:lpstr>
      <vt:lpstr>¡Excelente! ¡Me gusta! ¡Me encanta! </vt:lpstr>
      <vt:lpstr>Rutina de la clase</vt:lpstr>
      <vt:lpstr>Tarea</vt:lpstr>
      <vt:lpstr>Materials</vt:lpstr>
      <vt:lpstr>Grading</vt:lpstr>
      <vt:lpstr>Todo lo técnico</vt:lpstr>
      <vt:lpstr>Mi declaración de dedicación:</vt:lpstr>
      <vt:lpstr>¡Excelente! ¡Me gusta! ¡Me encanta! </vt:lpstr>
      <vt:lpstr>Asistentes:</vt:lpstr>
      <vt:lpstr>Ausente:</vt:lpstr>
      <vt:lpstr>¡Excelente! ¡Me gusta! ¡Me encanta! </vt:lpstr>
      <vt:lpstr>Poder de las tarjetas ….Folder</vt:lpstr>
      <vt:lpstr>Speedy Gonzalez</vt:lpstr>
      <vt:lpstr>¡Excelente! ¡Me gusta! ¡Me encanta! </vt:lpstr>
      <vt:lpstr>Hablar español fuera de clase</vt:lpstr>
      <vt:lpstr>Anuncios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BIENVENDOS A EspaÑol!</dc:title>
  <dc:creator>Vanessa Jurado</dc:creator>
  <cp:lastModifiedBy>Vanessa Jurado</cp:lastModifiedBy>
  <cp:revision>44</cp:revision>
  <dcterms:created xsi:type="dcterms:W3CDTF">2015-08-07T20:49:26Z</dcterms:created>
  <dcterms:modified xsi:type="dcterms:W3CDTF">2016-08-15T22:42:54Z</dcterms:modified>
</cp:coreProperties>
</file>