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  <p:sldMasterId id="2147483752" r:id="rId2"/>
    <p:sldMasterId id="2147483772" r:id="rId3"/>
    <p:sldMasterId id="2147483860" r:id="rId4"/>
  </p:sldMasterIdLst>
  <p:notesMasterIdLst>
    <p:notesMasterId r:id="rId26"/>
  </p:notesMasterIdLst>
  <p:sldIdLst>
    <p:sldId id="260" r:id="rId5"/>
    <p:sldId id="256" r:id="rId6"/>
    <p:sldId id="289" r:id="rId7"/>
    <p:sldId id="262" r:id="rId8"/>
    <p:sldId id="264" r:id="rId9"/>
    <p:sldId id="266" r:id="rId10"/>
    <p:sldId id="263" r:id="rId11"/>
    <p:sldId id="261" r:id="rId12"/>
    <p:sldId id="257" r:id="rId13"/>
    <p:sldId id="273" r:id="rId14"/>
    <p:sldId id="274" r:id="rId15"/>
    <p:sldId id="258" r:id="rId16"/>
    <p:sldId id="290" r:id="rId17"/>
    <p:sldId id="271" r:id="rId18"/>
    <p:sldId id="268" r:id="rId19"/>
    <p:sldId id="269" r:id="rId20"/>
    <p:sldId id="270" r:id="rId21"/>
    <p:sldId id="275" r:id="rId22"/>
    <p:sldId id="277" r:id="rId23"/>
    <p:sldId id="27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AEB9760B-7B52-4451-8A65-009DEF54925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375DA98A-BF28-47BF-81B5-E88C85D9A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9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0ED22-7329-412C-80E5-2E19E397DF39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8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0ED22-7329-412C-80E5-2E19E397DF39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0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0E06AF-4FD6-4C7E-B727-665D01A24DA6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1000">
                <a:latin typeface="Comic Sans MS" panose="030F0702030302020204" pitchFamily="66" charset="0"/>
              </a:rPr>
              <a:t>Now lets go through the alphabet.  In the handout I’ve given you, you can see the list of of 30 letters and the Spanish pronunciation in the first column.  I have left the second column blank for you to write the sound as you hear when I pronounce it. Those that are underlined mean that the sounds are different from English. So lets begin A B C ….</a:t>
            </a:r>
            <a:endParaRPr lang="en-US" altLang="en-US" sz="1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5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FAECD5E6-AD7D-4DD9-951B-BA07010F53E6}" type="slidenum">
              <a:rPr lang="en-US" altLang="en-US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8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6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4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16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8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9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1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AC134-8724-4BB5-ABEB-0692A2D928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5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852C2D5-35C3-49F3-9D24-9B27F742B1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25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4CB01-F23E-444B-B75B-32A203800B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706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6BA2-65F4-41CC-9ED3-0F99E3946A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329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20189-8D7D-4263-AD96-0C60042D3C2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4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FAECD5E6-AD7D-4DD9-951B-BA07010F53E6}" type="slidenum">
              <a:rPr lang="en-US" altLang="en-US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41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20189-8D7D-4263-AD96-0C60042D3C2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11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C3781BD-982A-43B9-AD6D-A65A6005F8C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29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AA80D-9667-44AD-8D3B-83B8D7FF2E9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20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1E60E-2C06-4763-A0E6-7443C48F380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D95B7-18D5-4D7B-927C-F30E48347B6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58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354F7-C7F3-450A-B6BF-237852F3662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47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338F7-C343-4D4B-A1F3-0CCE527511E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1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65B2B-4DCF-492E-870D-3163470AAF8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75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C3781BD-982A-43B9-AD6D-A65A6005F8C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89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98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07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4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65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5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AC134-8724-4BB5-ABEB-0692A2D928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06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852C2D5-35C3-49F3-9D24-9B27F742B1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39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4CB01-F23E-444B-B75B-32A203800B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415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6BA2-65F4-41CC-9ED3-0F99E3946A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447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FAECD5E6-AD7D-4DD9-951B-BA07010F53E6}" type="slidenum">
              <a:rPr lang="en-US" altLang="en-US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1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AA80D-9667-44AD-8D3B-83B8D7FF2E9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93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20189-8D7D-4263-AD96-0C60042D3C2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02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C3781BD-982A-43B9-AD6D-A65A6005F8C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50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AA80D-9667-44AD-8D3B-83B8D7FF2E9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29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1E60E-2C06-4763-A0E6-7443C48F380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0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D95B7-18D5-4D7B-927C-F30E48347B6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73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354F7-C7F3-450A-B6BF-237852F3662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83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338F7-C343-4D4B-A1F3-0CCE527511E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11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65B2B-4DCF-492E-870D-3163470AAF8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30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6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9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1E60E-2C06-4763-A0E6-7443C48F380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43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747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85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52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42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AC134-8724-4BB5-ABEB-0692A2D928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7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F852C2D5-35C3-49F3-9D24-9B27F742B1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72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4CB01-F23E-444B-B75B-32A203800B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3632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6BA2-65F4-41CC-9ED3-0F99E3946A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7695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70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7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D95B7-18D5-4D7B-927C-F30E48347B6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6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6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34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36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16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63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17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2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629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12/09/2016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600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4CB01-F23E-444B-B75B-32A203800B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746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354F7-C7F3-450A-B6BF-237852F3662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5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338F7-C343-4D4B-A1F3-0CCE527511E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65B2B-4DCF-492E-870D-3163470AAF8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0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6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CE9983-2CD2-416F-9A84-F0B1E895274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9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http://spanish.allinfo-about.com/graphics/alfabeto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IvkapUiY_wE" TargetMode="Externa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96035"/>
            <a:ext cx="7406186" cy="23474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Greetings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saludos</a:t>
            </a:r>
            <a:endParaRPr lang="es-MX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151" y="3451230"/>
            <a:ext cx="257883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6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itchFamily="34" charset="0"/>
              </a:rPr>
              <a:t>¿</a:t>
            </a:r>
            <a:r>
              <a:rPr lang="es-ES_tradnl" dirty="0">
                <a:latin typeface="Impact" pitchFamily="34" charset="0"/>
              </a:rPr>
              <a:t>Cómo </a:t>
            </a:r>
            <a:r>
              <a:rPr lang="es-ES_tradnl" dirty="0" err="1">
                <a:latin typeface="Impact" pitchFamily="34" charset="0"/>
              </a:rPr>
              <a:t>est</a:t>
            </a:r>
            <a:r>
              <a:rPr lang="en-US" dirty="0">
                <a:latin typeface="Impact" pitchFamily="34" charset="0"/>
              </a:rPr>
              <a:t>á</a:t>
            </a:r>
            <a:r>
              <a:rPr lang="es-ES_tradnl" dirty="0">
                <a:latin typeface="Impact" pitchFamily="34" charset="0"/>
              </a:rPr>
              <a:t>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customary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ask</a:t>
            </a:r>
            <a:r>
              <a:rPr lang="es-ES_tradnl" dirty="0"/>
              <a:t> </a:t>
            </a:r>
            <a:r>
              <a:rPr lang="es-ES_tradnl" dirty="0" err="1"/>
              <a:t>someone</a:t>
            </a:r>
            <a:r>
              <a:rPr lang="es-ES_tradnl" dirty="0"/>
              <a:t> </a:t>
            </a:r>
            <a:r>
              <a:rPr lang="es-ES_tradnl" dirty="0" err="1"/>
              <a:t>how</a:t>
            </a:r>
            <a:r>
              <a:rPr lang="es-ES_tradnl" dirty="0"/>
              <a:t> he/</a:t>
            </a:r>
            <a:r>
              <a:rPr lang="es-ES_tradnl" dirty="0" err="1"/>
              <a:t>she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feeling</a:t>
            </a:r>
            <a:r>
              <a:rPr lang="es-ES_tradnl" dirty="0"/>
              <a:t> </a:t>
            </a:r>
            <a:r>
              <a:rPr lang="es-ES_tradnl" dirty="0" err="1"/>
              <a:t>during</a:t>
            </a:r>
            <a:r>
              <a:rPr lang="es-ES_tradnl" dirty="0"/>
              <a:t> a </a:t>
            </a:r>
            <a:r>
              <a:rPr lang="es-ES_tradnl" dirty="0" err="1"/>
              <a:t>basic</a:t>
            </a:r>
            <a:r>
              <a:rPr lang="es-ES_tradnl" dirty="0"/>
              <a:t> </a:t>
            </a:r>
            <a:r>
              <a:rPr lang="es-ES_tradnl" dirty="0" err="1"/>
              <a:t>conversation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speaking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a </a:t>
            </a:r>
            <a:r>
              <a:rPr lang="es-ES_tradnl" dirty="0" err="1"/>
              <a:t>friend</a:t>
            </a:r>
            <a:r>
              <a:rPr lang="es-ES_tradnl" dirty="0"/>
              <a:t>, </a:t>
            </a:r>
            <a:r>
              <a:rPr lang="es-ES_tradnl" dirty="0" err="1"/>
              <a:t>someone</a:t>
            </a:r>
            <a:r>
              <a:rPr lang="es-ES_tradnl" dirty="0"/>
              <a:t> </a:t>
            </a:r>
            <a:r>
              <a:rPr lang="es-ES_tradnl" dirty="0" err="1"/>
              <a:t>younger</a:t>
            </a:r>
            <a:r>
              <a:rPr lang="es-ES_tradnl" dirty="0"/>
              <a:t>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someone</a:t>
            </a:r>
            <a:r>
              <a:rPr lang="es-ES_tradnl" dirty="0"/>
              <a:t> “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”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would</a:t>
            </a:r>
            <a:r>
              <a:rPr lang="es-ES_tradnl" dirty="0"/>
              <a:t> </a:t>
            </a:r>
            <a:r>
              <a:rPr lang="es-ES_tradnl" dirty="0" err="1"/>
              <a:t>ask</a:t>
            </a:r>
            <a:r>
              <a:rPr lang="es-ES_tradnl" dirty="0"/>
              <a:t> </a:t>
            </a:r>
            <a:r>
              <a:rPr lang="es-ES_tradnl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¿</a:t>
            </a:r>
            <a:r>
              <a:rPr lang="es-ES_tradnl" b="1" dirty="0">
                <a:solidFill>
                  <a:srgbClr val="FF0000"/>
                </a:solidFill>
              </a:rPr>
              <a:t>Cómo </a:t>
            </a:r>
            <a:r>
              <a:rPr lang="es-ES_tradnl" b="1" dirty="0" err="1">
                <a:solidFill>
                  <a:srgbClr val="FF0000"/>
                </a:solidFill>
              </a:rPr>
              <a:t>est</a:t>
            </a:r>
            <a:r>
              <a:rPr lang="en-US" b="1" dirty="0">
                <a:solidFill>
                  <a:srgbClr val="FF0000"/>
                </a:solidFill>
              </a:rPr>
              <a:t>á</a:t>
            </a:r>
            <a:r>
              <a:rPr lang="es-ES_tradnl" b="1" dirty="0">
                <a:solidFill>
                  <a:srgbClr val="FF0000"/>
                </a:solidFill>
              </a:rPr>
              <a:t>s?”</a:t>
            </a:r>
          </a:p>
          <a:p>
            <a:endParaRPr lang="es-ES_tradnl" dirty="0"/>
          </a:p>
          <a:p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speaking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someone</a:t>
            </a:r>
            <a:r>
              <a:rPr lang="es-ES_tradnl" dirty="0"/>
              <a:t> </a:t>
            </a:r>
            <a:r>
              <a:rPr lang="es-ES_tradnl" dirty="0" err="1"/>
              <a:t>older</a:t>
            </a:r>
            <a:r>
              <a:rPr lang="es-ES_tradnl" dirty="0"/>
              <a:t>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and/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someone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whom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would</a:t>
            </a:r>
            <a:r>
              <a:rPr lang="es-ES_tradnl" dirty="0"/>
              <a:t> </a:t>
            </a:r>
            <a:r>
              <a:rPr lang="es-ES_tradnl" dirty="0" err="1"/>
              <a:t>like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show </a:t>
            </a:r>
            <a:r>
              <a:rPr lang="es-ES_tradnl" dirty="0" err="1"/>
              <a:t>respect</a:t>
            </a:r>
            <a:r>
              <a:rPr lang="es-ES_tradnl" dirty="0"/>
              <a:t>,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would</a:t>
            </a:r>
            <a:r>
              <a:rPr lang="es-ES_tradnl" dirty="0"/>
              <a:t> </a:t>
            </a:r>
            <a:r>
              <a:rPr lang="es-ES_tradnl" dirty="0" err="1"/>
              <a:t>ask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¿</a:t>
            </a:r>
            <a:r>
              <a:rPr lang="es-ES_tradnl" b="1" dirty="0">
                <a:solidFill>
                  <a:srgbClr val="FF0000"/>
                </a:solidFill>
              </a:rPr>
              <a:t>Cómo </a:t>
            </a:r>
            <a:r>
              <a:rPr lang="es-ES_tradnl" b="1" dirty="0" err="1">
                <a:solidFill>
                  <a:srgbClr val="FF0000"/>
                </a:solidFill>
              </a:rPr>
              <a:t>est</a:t>
            </a:r>
            <a:r>
              <a:rPr lang="en-US" b="1" dirty="0">
                <a:solidFill>
                  <a:srgbClr val="FF0000"/>
                </a:solidFill>
              </a:rPr>
              <a:t>á?”</a:t>
            </a:r>
            <a:endParaRPr lang="es-ES_trad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1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Impact" pitchFamily="34" charset="0"/>
              </a:rPr>
              <a:t>Y tú / y usted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/>
              <a:t>After</a:t>
            </a:r>
            <a:r>
              <a:rPr lang="es-ES_tradnl" dirty="0"/>
              <a:t> </a:t>
            </a:r>
            <a:r>
              <a:rPr lang="es-ES_tradnl" dirty="0" err="1"/>
              <a:t>one</a:t>
            </a:r>
            <a:r>
              <a:rPr lang="es-ES_tradnl" dirty="0"/>
              <a:t> </a:t>
            </a:r>
            <a:r>
              <a:rPr lang="es-ES_tradnl" dirty="0" err="1"/>
              <a:t>person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conversation</a:t>
            </a:r>
            <a:r>
              <a:rPr lang="es-ES_tradnl" dirty="0"/>
              <a:t> has </a:t>
            </a:r>
            <a:r>
              <a:rPr lang="es-ES_tradnl" dirty="0" err="1"/>
              <a:t>stated</a:t>
            </a:r>
            <a:r>
              <a:rPr lang="es-ES_tradnl" dirty="0"/>
              <a:t> </a:t>
            </a:r>
            <a:r>
              <a:rPr lang="es-ES_tradnl" dirty="0" err="1"/>
              <a:t>his</a:t>
            </a:r>
            <a:r>
              <a:rPr lang="es-ES_tradnl" dirty="0"/>
              <a:t>/</a:t>
            </a:r>
            <a:r>
              <a:rPr lang="es-ES_tradnl" dirty="0" err="1"/>
              <a:t>her</a:t>
            </a:r>
            <a:r>
              <a:rPr lang="es-ES_tradnl" dirty="0"/>
              <a:t> </a:t>
            </a:r>
            <a:r>
              <a:rPr lang="es-ES_tradnl" dirty="0" err="1"/>
              <a:t>emotion</a:t>
            </a:r>
            <a:r>
              <a:rPr lang="es-ES_tradnl" dirty="0"/>
              <a:t>, he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she</a:t>
            </a:r>
            <a:r>
              <a:rPr lang="es-ES_tradnl" dirty="0"/>
              <a:t> </a:t>
            </a:r>
            <a:r>
              <a:rPr lang="es-ES_tradnl" dirty="0" err="1"/>
              <a:t>will</a:t>
            </a:r>
            <a:r>
              <a:rPr lang="es-ES_tradnl" dirty="0"/>
              <a:t> </a:t>
            </a:r>
            <a:r>
              <a:rPr lang="es-ES_tradnl" dirty="0" err="1"/>
              <a:t>ask</a:t>
            </a:r>
            <a:r>
              <a:rPr lang="es-ES_tradnl" dirty="0"/>
              <a:t> </a:t>
            </a:r>
            <a:r>
              <a:rPr lang="es-ES_tradnl" dirty="0" err="1"/>
              <a:t>how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other</a:t>
            </a:r>
            <a:r>
              <a:rPr lang="es-ES_tradnl" dirty="0"/>
              <a:t> </a:t>
            </a:r>
            <a:r>
              <a:rPr lang="es-ES_tradnl" dirty="0" err="1"/>
              <a:t>person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feeling</a:t>
            </a:r>
            <a:r>
              <a:rPr lang="es-ES_tradnl" dirty="0"/>
              <a:t>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speaking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a </a:t>
            </a:r>
            <a:r>
              <a:rPr lang="es-ES_tradnl" dirty="0" err="1"/>
              <a:t>friend</a:t>
            </a:r>
            <a:r>
              <a:rPr lang="es-ES_tradnl" dirty="0"/>
              <a:t>, </a:t>
            </a:r>
            <a:r>
              <a:rPr lang="es-ES_tradnl" dirty="0" err="1"/>
              <a:t>someone</a:t>
            </a:r>
            <a:r>
              <a:rPr lang="es-ES_tradnl" dirty="0"/>
              <a:t> </a:t>
            </a:r>
            <a:r>
              <a:rPr lang="es-ES_tradnl" dirty="0" err="1"/>
              <a:t>younger</a:t>
            </a:r>
            <a:r>
              <a:rPr lang="es-ES_tradnl" dirty="0"/>
              <a:t>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someone</a:t>
            </a:r>
            <a:r>
              <a:rPr lang="es-ES_tradnl" dirty="0"/>
              <a:t> “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”,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would</a:t>
            </a:r>
            <a:r>
              <a:rPr lang="es-ES_tradnl" dirty="0"/>
              <a:t> </a:t>
            </a:r>
            <a:r>
              <a:rPr lang="es-ES_tradnl" dirty="0" err="1"/>
              <a:t>ask</a:t>
            </a:r>
            <a:r>
              <a:rPr lang="es-ES_tradnl" dirty="0"/>
              <a:t> </a:t>
            </a:r>
            <a:r>
              <a:rPr lang="en-US" b="1" dirty="0">
                <a:solidFill>
                  <a:srgbClr val="FF0000"/>
                </a:solidFill>
              </a:rPr>
              <a:t>¿</a:t>
            </a:r>
            <a:r>
              <a:rPr lang="es-ES_tradnl" b="1" dirty="0">
                <a:solidFill>
                  <a:srgbClr val="FF0000"/>
                </a:solidFill>
              </a:rPr>
              <a:t>y tú? </a:t>
            </a:r>
          </a:p>
          <a:p>
            <a:endParaRPr lang="es-ES_tradnl" dirty="0"/>
          </a:p>
          <a:p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speaking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someone</a:t>
            </a:r>
            <a:r>
              <a:rPr lang="es-ES_tradnl" dirty="0"/>
              <a:t> </a:t>
            </a:r>
            <a:r>
              <a:rPr lang="es-ES_tradnl" dirty="0" err="1"/>
              <a:t>older</a:t>
            </a:r>
            <a:r>
              <a:rPr lang="es-ES_tradnl" dirty="0"/>
              <a:t>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and/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someone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whom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would</a:t>
            </a:r>
            <a:r>
              <a:rPr lang="es-ES_tradnl" dirty="0"/>
              <a:t> </a:t>
            </a:r>
            <a:r>
              <a:rPr lang="es-ES_tradnl" dirty="0" err="1"/>
              <a:t>like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show </a:t>
            </a:r>
            <a:r>
              <a:rPr lang="es-ES_tradnl" dirty="0" err="1"/>
              <a:t>respect</a:t>
            </a:r>
            <a:r>
              <a:rPr lang="es-ES_tradnl" dirty="0"/>
              <a:t>,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would</a:t>
            </a:r>
            <a:r>
              <a:rPr lang="es-ES_tradnl" dirty="0"/>
              <a:t> </a:t>
            </a:r>
            <a:r>
              <a:rPr lang="es-ES_tradnl" dirty="0" err="1"/>
              <a:t>ask</a:t>
            </a:r>
            <a:r>
              <a:rPr lang="es-ES_tradnl" dirty="0"/>
              <a:t> </a:t>
            </a:r>
            <a:r>
              <a:rPr lang="en-US" b="1" dirty="0">
                <a:solidFill>
                  <a:srgbClr val="FF0000"/>
                </a:solidFill>
              </a:rPr>
              <a:t>¿</a:t>
            </a:r>
            <a:r>
              <a:rPr lang="es-ES_tradnl" b="1" dirty="0">
                <a:solidFill>
                  <a:srgbClr val="FF0000"/>
                </a:solidFill>
              </a:rPr>
              <a:t>y usted?</a:t>
            </a:r>
          </a:p>
        </p:txBody>
      </p:sp>
    </p:spTree>
    <p:extLst>
      <p:ext uri="{BB962C8B-B14F-4D97-AF65-F5344CB8AC3E}">
        <p14:creationId xmlns:p14="http://schemas.microsoft.com/office/powerpoint/2010/main" val="309748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4241"/>
            <a:ext cx="10515600" cy="1179095"/>
          </a:xfrm>
        </p:spPr>
        <p:txBody>
          <a:bodyPr/>
          <a:lstStyle/>
          <a:p>
            <a:r>
              <a:rPr lang="en-US" sz="4000" b="1" cap="all" spc="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Vocabulario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69338"/>
              </p:ext>
            </p:extLst>
          </p:nvPr>
        </p:nvGraphicFramePr>
        <p:xfrm>
          <a:off x="3000777" y="2370218"/>
          <a:ext cx="6383855" cy="32966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6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98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Saying goodbye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8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¡Chao!                                    </a:t>
                      </a:r>
                      <a:r>
                        <a:rPr lang="en-US" sz="2000" b="0" dirty="0">
                          <a:effectLst/>
                        </a:rPr>
                        <a:t>Bye!</a:t>
                      </a:r>
                      <a:endParaRPr lang="en-US" sz="2000" b="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¡</a:t>
                      </a:r>
                      <a:r>
                        <a:rPr lang="en-US" sz="2000" dirty="0" err="1">
                          <a:effectLst/>
                        </a:rPr>
                        <a:t>Adiós</a:t>
                      </a:r>
                      <a:r>
                        <a:rPr lang="en-US" sz="2000" dirty="0">
                          <a:effectLst/>
                        </a:rPr>
                        <a:t>!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Goodbye!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Hasta mañana.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See you tomorrow.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Hasta luego.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See you later.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7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Hasta pronto                                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See you soon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6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The Alphabet</a:t>
            </a:r>
            <a:endParaRPr lang="en-US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3" name="Picture 3" descr="http://spanish.allinfo-about.com/graphics/alfabeto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981200"/>
            <a:ext cx="381000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4102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1722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8674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6294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1148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6019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4953000" y="525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40386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50292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6553200" y="579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>
            <a:off x="7315200" y="579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>
            <a:off x="5257800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65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Impact" pitchFamily="34" charset="0"/>
              </a:rPr>
              <a:t>Más práctica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371600"/>
            <a:ext cx="5338763" cy="53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72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Impact" pitchFamily="34" charset="0"/>
              </a:rPr>
              <a:t>Durante la mañana…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solidFill>
                  <a:srgbClr val="FFC000"/>
                </a:solidFill>
              </a:rPr>
              <a:t>Julio</a:t>
            </a:r>
            <a:r>
              <a:rPr lang="es-ES_tradnl" dirty="0"/>
              <a:t>:  Hola María.</a:t>
            </a:r>
          </a:p>
          <a:p>
            <a:r>
              <a:rPr lang="es-ES_tradnl" dirty="0">
                <a:solidFill>
                  <a:srgbClr val="7030A0"/>
                </a:solidFill>
              </a:rPr>
              <a:t>María</a:t>
            </a:r>
            <a:r>
              <a:rPr lang="es-ES_tradnl" dirty="0"/>
              <a:t>: Buenos días Julio.</a:t>
            </a:r>
          </a:p>
          <a:p>
            <a:r>
              <a:rPr lang="es-ES_tradnl" dirty="0">
                <a:solidFill>
                  <a:srgbClr val="FFC000"/>
                </a:solidFill>
              </a:rPr>
              <a:t>Julio</a:t>
            </a:r>
            <a:r>
              <a:rPr lang="es-ES_tradnl" dirty="0"/>
              <a:t>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/>
              <a:t>Cómo </a:t>
            </a:r>
            <a:r>
              <a:rPr lang="es-ES_trad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s?</a:t>
            </a:r>
          </a:p>
          <a:p>
            <a:r>
              <a:rPr lang="es-ES_tradnl" dirty="0">
                <a:solidFill>
                  <a:srgbClr val="7030A0"/>
                </a:solidFill>
              </a:rPr>
              <a:t>María</a:t>
            </a:r>
            <a:r>
              <a:rPr lang="es-ES_tradnl" dirty="0"/>
              <a:t>: Estoy bien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/>
              <a:t>y tú?</a:t>
            </a:r>
          </a:p>
          <a:p>
            <a:r>
              <a:rPr lang="es-ES_tradnl" dirty="0">
                <a:solidFill>
                  <a:srgbClr val="FFC000"/>
                </a:solidFill>
              </a:rPr>
              <a:t>Julio</a:t>
            </a:r>
            <a:r>
              <a:rPr lang="es-ES_tradnl" dirty="0"/>
              <a:t>:  Estoy triste.</a:t>
            </a:r>
          </a:p>
          <a:p>
            <a:r>
              <a:rPr lang="es-ES_tradnl" dirty="0">
                <a:solidFill>
                  <a:srgbClr val="7030A0"/>
                </a:solidFill>
              </a:rPr>
              <a:t>María</a:t>
            </a:r>
            <a:r>
              <a:rPr lang="es-ES_tradnl" dirty="0"/>
              <a:t>:  Adiós Julio.</a:t>
            </a:r>
          </a:p>
          <a:p>
            <a:r>
              <a:rPr lang="es-ES_tradnl" dirty="0">
                <a:solidFill>
                  <a:srgbClr val="FFC000"/>
                </a:solidFill>
              </a:rPr>
              <a:t>Julio</a:t>
            </a:r>
            <a:r>
              <a:rPr lang="es-ES_tradnl" dirty="0"/>
              <a:t>:  Hasta pronto.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286001"/>
            <a:ext cx="2905125" cy="3038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1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Impact" pitchFamily="34" charset="0"/>
              </a:rPr>
              <a:t>Durante la tarde…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Sara</a:t>
            </a:r>
            <a:r>
              <a:rPr lang="es-ES_tradnl" dirty="0"/>
              <a:t>:  Hola señor.</a:t>
            </a: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El profesor</a:t>
            </a:r>
            <a:r>
              <a:rPr lang="es-ES_tradnl" dirty="0"/>
              <a:t>: Buenas tardes Sara.</a:t>
            </a:r>
          </a:p>
          <a:p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Sara</a:t>
            </a:r>
            <a:r>
              <a:rPr lang="es-ES_tradnl" dirty="0"/>
              <a:t>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/>
              <a:t>Cómo </a:t>
            </a:r>
            <a:r>
              <a:rPr lang="es-ES_trad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á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El profesor</a:t>
            </a:r>
            <a:r>
              <a:rPr lang="es-ES_tradnl" dirty="0"/>
              <a:t>: Estoy así así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/>
              <a:t>y tú?</a:t>
            </a:r>
          </a:p>
          <a:p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Sara</a:t>
            </a:r>
            <a:r>
              <a:rPr lang="es-ES_tradnl" dirty="0"/>
              <a:t>:  Estoy triste.</a:t>
            </a: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El profesor</a:t>
            </a:r>
            <a:r>
              <a:rPr lang="es-ES_tradnl" dirty="0"/>
              <a:t>:  Adiós Sara.</a:t>
            </a:r>
          </a:p>
          <a:p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Sara</a:t>
            </a:r>
            <a:r>
              <a:rPr lang="es-ES_tradnl" dirty="0"/>
              <a:t>:  Hasta mañana.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9800"/>
            <a:ext cx="3028950" cy="3028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7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Impact" pitchFamily="34" charset="0"/>
              </a:rPr>
              <a:t>Durante la noche…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Miguel</a:t>
            </a:r>
            <a:r>
              <a:rPr lang="es-ES_tradnl" dirty="0"/>
              <a:t>:  Buenas noches Ángel.</a:t>
            </a:r>
          </a:p>
          <a:p>
            <a:r>
              <a:rPr lang="es-ES_tradnl" dirty="0">
                <a:solidFill>
                  <a:srgbClr val="002060"/>
                </a:solidFill>
              </a:rPr>
              <a:t>Ángel</a:t>
            </a:r>
            <a:r>
              <a:rPr lang="es-ES_tradnl" dirty="0"/>
              <a:t>:  Buenas.</a:t>
            </a:r>
          </a:p>
          <a:p>
            <a:r>
              <a:rPr lang="es-ES_tradnl" dirty="0">
                <a:solidFill>
                  <a:srgbClr val="FF0000"/>
                </a:solidFill>
              </a:rPr>
              <a:t>Miguel</a:t>
            </a:r>
            <a:r>
              <a:rPr lang="es-ES_tradnl" dirty="0"/>
              <a:t>: 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/>
              <a:t>Qué tal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r>
              <a:rPr lang="es-ES_tradnl" dirty="0">
                <a:solidFill>
                  <a:srgbClr val="002060"/>
                </a:solidFill>
              </a:rPr>
              <a:t>Ángel</a:t>
            </a:r>
            <a:r>
              <a:rPr lang="es-ES_tradnl" dirty="0"/>
              <a:t>:  Estoy alegre 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/>
              <a:t>y tú?</a:t>
            </a:r>
          </a:p>
          <a:p>
            <a:r>
              <a:rPr lang="es-ES_tradnl" dirty="0">
                <a:solidFill>
                  <a:srgbClr val="FF0000"/>
                </a:solidFill>
              </a:rPr>
              <a:t>Miguel</a:t>
            </a:r>
            <a:r>
              <a:rPr lang="es-ES_tradnl" dirty="0"/>
              <a:t>:  Estoy alegre también.</a:t>
            </a:r>
          </a:p>
          <a:p>
            <a:r>
              <a:rPr lang="es-ES_tradnl" dirty="0">
                <a:solidFill>
                  <a:srgbClr val="002060"/>
                </a:solidFill>
              </a:rPr>
              <a:t>Ángel</a:t>
            </a:r>
            <a:r>
              <a:rPr lang="es-ES_tradnl" dirty="0"/>
              <a:t>:  Chao.</a:t>
            </a:r>
          </a:p>
          <a:p>
            <a:r>
              <a:rPr lang="es-ES_tradnl" dirty="0">
                <a:solidFill>
                  <a:srgbClr val="FF0000"/>
                </a:solidFill>
              </a:rPr>
              <a:t>Migue</a:t>
            </a:r>
            <a:r>
              <a:rPr lang="es-ES_tradnl" dirty="0">
                <a:solidFill>
                  <a:srgbClr val="FFFF00"/>
                </a:solidFill>
              </a:rPr>
              <a:t>l</a:t>
            </a:r>
            <a:r>
              <a:rPr lang="es-ES_tradnl" dirty="0"/>
              <a:t>:  Adiós.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6" y="2590800"/>
            <a:ext cx="2880905" cy="2838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53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Impact" pitchFamily="34" charset="0"/>
              </a:rPr>
              <a:t>Los saludos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1"/>
            <a:ext cx="8229600" cy="4830763"/>
          </a:xfrm>
        </p:spPr>
        <p:txBody>
          <a:bodyPr/>
          <a:lstStyle/>
          <a:p>
            <a:r>
              <a:rPr lang="es-ES_tradnl" sz="4000" dirty="0"/>
              <a:t> Hola</a:t>
            </a:r>
          </a:p>
          <a:p>
            <a:r>
              <a:rPr lang="es-ES_tradnl" sz="4000" dirty="0"/>
              <a:t>Buenos días</a:t>
            </a:r>
          </a:p>
          <a:p>
            <a:r>
              <a:rPr lang="es-ES_tradnl" sz="4000" dirty="0"/>
              <a:t>Buenas tardes</a:t>
            </a:r>
          </a:p>
          <a:p>
            <a:r>
              <a:rPr lang="es-ES_tradnl" sz="4000" dirty="0"/>
              <a:t>Buenas noches</a:t>
            </a:r>
          </a:p>
          <a:p>
            <a:r>
              <a:rPr lang="es-ES_tradnl" sz="4000" dirty="0"/>
              <a:t>Buenas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161309"/>
            <a:ext cx="4703297" cy="3141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4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Impact" pitchFamily="34" charset="0"/>
              </a:rPr>
              <a:t>Las emociones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Muy Bien</a:t>
            </a:r>
          </a:p>
          <a:p>
            <a:endParaRPr lang="es-ES_tradnl" dirty="0"/>
          </a:p>
          <a:p>
            <a:r>
              <a:rPr lang="es-ES_tradnl" dirty="0"/>
              <a:t>Alegre</a:t>
            </a:r>
          </a:p>
          <a:p>
            <a:endParaRPr lang="es-ES_tradnl" dirty="0"/>
          </a:p>
          <a:p>
            <a:r>
              <a:rPr lang="es-ES_tradnl" dirty="0"/>
              <a:t>Triste</a:t>
            </a:r>
          </a:p>
          <a:p>
            <a:endParaRPr lang="es-ES_tradnl" dirty="0"/>
          </a:p>
          <a:p>
            <a:r>
              <a:rPr lang="es-ES_tradnl" dirty="0"/>
              <a:t>Así así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5122" name="Picture 2" descr="http://bprubble.files.wordpress.com/2012/03/hap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1641512"/>
            <a:ext cx="1835727" cy="1376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9" y="3276601"/>
            <a:ext cx="1615569" cy="1615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8" y="5105400"/>
            <a:ext cx="1615569" cy="1537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785628">
            <a:off x="6553200" y="274320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dirty="0">
                <a:solidFill>
                  <a:srgbClr val="7030A0"/>
                </a:solidFill>
                <a:latin typeface="Forte" pitchFamily="66" charset="0"/>
              </a:rPr>
              <a:t>Estoy…</a:t>
            </a:r>
          </a:p>
        </p:txBody>
      </p:sp>
    </p:spTree>
    <p:extLst>
      <p:ext uri="{BB962C8B-B14F-4D97-AF65-F5344CB8AC3E}">
        <p14:creationId xmlns:p14="http://schemas.microsoft.com/office/powerpoint/2010/main" val="195350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6049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Objectives: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40168"/>
            <a:ext cx="9448800" cy="2781837"/>
          </a:xfrm>
        </p:spPr>
        <p:txBody>
          <a:bodyPr/>
          <a:lstStyle/>
          <a:p>
            <a:r>
              <a:rPr lang="en-US" dirty="0"/>
              <a:t>-After this lesson:</a:t>
            </a:r>
          </a:p>
          <a:p>
            <a:r>
              <a:rPr lang="en-US" dirty="0"/>
              <a:t>- You will know how to greet people at different times of the day.</a:t>
            </a:r>
          </a:p>
          <a:p>
            <a:r>
              <a:rPr lang="es-ES_tradnl" dirty="0"/>
              <a:t>-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will</a:t>
            </a:r>
            <a:r>
              <a:rPr lang="es-ES_tradnl" dirty="0"/>
              <a:t> </a:t>
            </a:r>
            <a:r>
              <a:rPr lang="es-ES_tradnl" dirty="0" err="1"/>
              <a:t>demonstrate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ability</a:t>
            </a:r>
            <a:r>
              <a:rPr lang="es-ES_tradnl" dirty="0"/>
              <a:t> to </a:t>
            </a:r>
            <a:r>
              <a:rPr lang="es-ES_tradnl" dirty="0" err="1"/>
              <a:t>conduct</a:t>
            </a:r>
            <a:r>
              <a:rPr lang="es-ES_tradnl" dirty="0"/>
              <a:t> a </a:t>
            </a:r>
            <a:r>
              <a:rPr lang="es-ES_tradnl" dirty="0" err="1"/>
              <a:t>basic</a:t>
            </a:r>
            <a:r>
              <a:rPr lang="es-ES_tradnl" dirty="0"/>
              <a:t> </a:t>
            </a:r>
            <a:r>
              <a:rPr lang="es-ES_tradnl" dirty="0" err="1"/>
              <a:t>conversation</a:t>
            </a:r>
            <a:r>
              <a:rPr lang="es-ES_tradnl" dirty="0"/>
              <a:t> in </a:t>
            </a:r>
            <a:r>
              <a:rPr lang="es-ES_tradnl" dirty="0" err="1"/>
              <a:t>Spanish</a:t>
            </a:r>
            <a:r>
              <a:rPr lang="es-ES_tradnl" dirty="0"/>
              <a:t>.</a:t>
            </a:r>
          </a:p>
          <a:p>
            <a:r>
              <a:rPr lang="en-US" dirty="0"/>
              <a:t>-You will be able to introduce yourself  to others and understand when others introduce themselves to you. 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580" y="825606"/>
            <a:ext cx="1676545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7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Impact" pitchFamily="34" charset="0"/>
              </a:rPr>
              <a:t>Las despedidas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547" y="1855788"/>
            <a:ext cx="8229600" cy="4525963"/>
          </a:xfrm>
        </p:spPr>
        <p:txBody>
          <a:bodyPr/>
          <a:lstStyle/>
          <a:p>
            <a:r>
              <a:rPr lang="es-ES_tradnl" sz="4000" dirty="0"/>
              <a:t>Adiós</a:t>
            </a:r>
          </a:p>
          <a:p>
            <a:r>
              <a:rPr lang="es-ES_tradnl" sz="4000" dirty="0"/>
              <a:t>Chao </a:t>
            </a:r>
          </a:p>
          <a:p>
            <a:r>
              <a:rPr lang="es-ES_tradnl" sz="4000" dirty="0"/>
              <a:t>Hasta pronto</a:t>
            </a:r>
          </a:p>
          <a:p>
            <a:r>
              <a:rPr lang="es-ES_tradnl" sz="4000" dirty="0"/>
              <a:t>Hasta luego</a:t>
            </a:r>
          </a:p>
          <a:p>
            <a:r>
              <a:rPr lang="es-ES_tradnl" sz="4000" dirty="0"/>
              <a:t>Hasta mañana 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4" y="1219200"/>
            <a:ext cx="3436783" cy="516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0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Impact" pitchFamily="34" charset="0"/>
              </a:rPr>
              <a:t>Una tira cómica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Classwork</a:t>
            </a:r>
            <a:r>
              <a:rPr lang="es-ES_tradnl" dirty="0"/>
              <a:t> </a:t>
            </a:r>
            <a:r>
              <a:rPr lang="es-ES_tradnl" dirty="0" err="1"/>
              <a:t>assignment</a:t>
            </a:r>
            <a:r>
              <a:rPr lang="es-ES_tradnl" dirty="0"/>
              <a:t>:  Complete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eight</a:t>
            </a:r>
            <a:r>
              <a:rPr lang="es-ES_tradnl" dirty="0"/>
              <a:t> </a:t>
            </a:r>
            <a:r>
              <a:rPr lang="es-ES_tradnl" dirty="0" err="1"/>
              <a:t>square</a:t>
            </a:r>
            <a:r>
              <a:rPr lang="es-ES_tradnl" dirty="0"/>
              <a:t> comic </a:t>
            </a:r>
            <a:r>
              <a:rPr lang="es-ES_tradnl" dirty="0" err="1"/>
              <a:t>strip</a:t>
            </a:r>
            <a:r>
              <a:rPr lang="es-ES_tradnl" dirty="0"/>
              <a:t>.</a:t>
            </a:r>
          </a:p>
          <a:p>
            <a:pPr lvl="1"/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conversation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all</a:t>
            </a:r>
            <a:r>
              <a:rPr lang="es-ES_tradnl" dirty="0"/>
              <a:t> in </a:t>
            </a:r>
            <a:r>
              <a:rPr lang="es-ES_tradnl" dirty="0" err="1"/>
              <a:t>Spanish</a:t>
            </a:r>
            <a:endParaRPr lang="es-ES_tradnl" dirty="0"/>
          </a:p>
          <a:p>
            <a:pPr lvl="1"/>
            <a:r>
              <a:rPr lang="es-ES_tradnl" dirty="0" err="1"/>
              <a:t>Differenciate</a:t>
            </a:r>
            <a:r>
              <a:rPr lang="es-ES_tradnl" dirty="0"/>
              <a:t> </a:t>
            </a:r>
            <a:r>
              <a:rPr lang="es-ES_tradnl" dirty="0" err="1"/>
              <a:t>whether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conversations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formal </a:t>
            </a:r>
            <a:r>
              <a:rPr lang="es-ES_tradnl" dirty="0" err="1"/>
              <a:t>or</a:t>
            </a:r>
            <a:r>
              <a:rPr lang="es-ES_tradnl" dirty="0"/>
              <a:t> informal</a:t>
            </a:r>
          </a:p>
          <a:p>
            <a:pPr lvl="1"/>
            <a:r>
              <a:rPr lang="es-ES_tradnl" dirty="0" err="1"/>
              <a:t>Make</a:t>
            </a:r>
            <a:r>
              <a:rPr lang="es-ES_tradnl" dirty="0"/>
              <a:t> </a:t>
            </a:r>
            <a:r>
              <a:rPr lang="es-ES_tradnl" dirty="0" err="1"/>
              <a:t>sure</a:t>
            </a:r>
            <a:r>
              <a:rPr lang="es-ES_tradnl" dirty="0"/>
              <a:t>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ends</a:t>
            </a:r>
            <a:r>
              <a:rPr lang="es-ES_tradnl" dirty="0"/>
              <a:t> in a </a:t>
            </a:r>
            <a:r>
              <a:rPr lang="es-ES_tradnl" dirty="0" err="1"/>
              <a:t>farewell</a:t>
            </a:r>
            <a:endParaRPr lang="es-ES_tradnl" dirty="0"/>
          </a:p>
          <a:p>
            <a:pPr lvl="1"/>
            <a:endParaRPr lang="es-ES_tradnl" dirty="0"/>
          </a:p>
          <a:p>
            <a:pPr marL="457200" lvl="1" indent="0">
              <a:buNone/>
            </a:pPr>
            <a:r>
              <a:rPr lang="es-ES_tradnl" dirty="0"/>
              <a:t>**Be </a:t>
            </a:r>
            <a:r>
              <a:rPr lang="es-ES_tradnl" dirty="0" err="1"/>
              <a:t>sure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illustrations</a:t>
            </a:r>
            <a:r>
              <a:rPr lang="es-ES_tradnl" dirty="0"/>
              <a:t> match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expressions</a:t>
            </a:r>
            <a:r>
              <a:rPr lang="es-ES_tradnl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88306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Preguntas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4000" b="1" dirty="0">
                <a:latin typeface="Calibri" panose="020F0502020204030204" pitchFamily="34" charset="0"/>
                <a:cs typeface="Arial Bold" panose="020B0704020202020204" pitchFamily="34" charset="0"/>
              </a:rPr>
              <a:t>¿Cuál es tu nombre?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4000" b="1" dirty="0">
                <a:solidFill>
                  <a:prstClr val="black"/>
                </a:solidFill>
                <a:latin typeface="Calibri" panose="020F0502020204030204"/>
              </a:rPr>
              <a:t>¿Cómo te llamas?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b="1" dirty="0">
              <a:latin typeface="Calibri" panose="020F0502020204030204" pitchFamily="34" charset="0"/>
              <a:ea typeface="MS Mincho" panose="02020609040205080304" pitchFamily="49" charset="-128"/>
              <a:cs typeface="Arial Bold" panose="020B07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solidFill>
                <a:prstClr val="black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74" y="457201"/>
            <a:ext cx="184520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024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a.  </a:t>
            </a:r>
            <a:r>
              <a:rPr lang="en-US" b="1" dirty="0">
                <a:solidFill>
                  <a:schemeClr val="tx1"/>
                </a:solidFill>
              </a:rPr>
              <a:t>Buenos </a:t>
            </a:r>
            <a:r>
              <a:rPr lang="en-US" b="1" dirty="0" err="1">
                <a:solidFill>
                  <a:schemeClr val="tx1"/>
                </a:solidFill>
              </a:rPr>
              <a:t>días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/>
              <a:t>mi </a:t>
            </a:r>
            <a:r>
              <a:rPr lang="en-US" b="1" dirty="0" err="1"/>
              <a:t>nombre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_________</a:t>
            </a:r>
            <a:endParaRPr lang="en-US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(good morning) (my name is) (your name)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b.  </a:t>
            </a:r>
            <a:r>
              <a:rPr lang="en-US" b="1" dirty="0">
                <a:solidFill>
                  <a:schemeClr val="tx1"/>
                </a:solidFill>
              </a:rPr>
              <a:t>Mucho gusto, me </a:t>
            </a:r>
            <a:r>
              <a:rPr lang="en-US" b="1" dirty="0" err="1">
                <a:solidFill>
                  <a:schemeClr val="tx1"/>
                </a:solidFill>
              </a:rPr>
              <a:t>llamo</a:t>
            </a:r>
            <a:r>
              <a:rPr lang="en-US" dirty="0">
                <a:solidFill>
                  <a:schemeClr val="tx1"/>
                </a:solidFill>
              </a:rPr>
              <a:t>  _______    </a:t>
            </a:r>
            <a:r>
              <a:rPr lang="en-US" sz="5400" b="1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(nice to meet you)(I´m called) (name)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   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to greet people</a:t>
            </a:r>
            <a:endParaRPr lang="es-MX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95" y="4517398"/>
            <a:ext cx="3566276" cy="178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36761"/>
            <a:ext cx="3566276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7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163" y="1583139"/>
            <a:ext cx="9716037" cy="902484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Saludos,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dependiendo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la hora del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día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….</a:t>
            </a:r>
            <a:br>
              <a:rPr lang="en-US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213" y="2485623"/>
            <a:ext cx="10257074" cy="388941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Buenos </a:t>
            </a:r>
            <a:r>
              <a:rPr lang="en-US" sz="2800" b="1" dirty="0" err="1">
                <a:solidFill>
                  <a:prstClr val="black"/>
                </a:solidFill>
              </a:rPr>
              <a:t>días</a:t>
            </a:r>
            <a:r>
              <a:rPr lang="en-US" sz="2800" b="1" dirty="0">
                <a:solidFill>
                  <a:prstClr val="black"/>
                </a:solidFill>
              </a:rPr>
              <a:t>  </a:t>
            </a:r>
            <a:r>
              <a:rPr lang="en-US" sz="2800" dirty="0">
                <a:solidFill>
                  <a:prstClr val="black"/>
                </a:solidFill>
              </a:rPr>
              <a:t>(Good morning) 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</a:rPr>
              <a:t>Buenas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tardes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(Good afternoon)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</a:rPr>
              <a:t>Buenas</a:t>
            </a:r>
            <a:r>
              <a:rPr lang="en-US" sz="2800" b="1" dirty="0">
                <a:solidFill>
                  <a:prstClr val="black"/>
                </a:solidFill>
              </a:rPr>
              <a:t>  </a:t>
            </a:r>
            <a:r>
              <a:rPr lang="en-US" sz="2800" b="1" dirty="0" err="1">
                <a:solidFill>
                  <a:prstClr val="black"/>
                </a:solidFill>
              </a:rPr>
              <a:t>noches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(Good evening/night)</a:t>
            </a:r>
          </a:p>
          <a:p>
            <a:pPr lvl="0"/>
            <a:r>
              <a:rPr lang="en-US" sz="2800" b="1" dirty="0" err="1">
                <a:solidFill>
                  <a:prstClr val="black"/>
                </a:solidFill>
              </a:rPr>
              <a:t>Buenas</a:t>
            </a:r>
            <a:r>
              <a:rPr lang="en-US" sz="2800" dirty="0">
                <a:solidFill>
                  <a:prstClr val="black"/>
                </a:solidFill>
              </a:rPr>
              <a:t> (</a:t>
            </a:r>
            <a:r>
              <a:rPr lang="en-US" sz="2800" dirty="0"/>
              <a:t>can be used throughout the entire day)</a:t>
            </a:r>
            <a:endParaRPr lang="en-US" sz="28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s-MX" sz="2400" u="sng" dirty="0">
              <a:solidFill>
                <a:prstClr val="black"/>
              </a:solidFill>
            </a:endParaRPr>
          </a:p>
          <a:p>
            <a:r>
              <a:rPr lang="en-US" dirty="0">
                <a:hlinkClick r:id="rId2"/>
              </a:rPr>
              <a:t>http://youtu.be/IvkapUiY_wE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Dependiendo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de la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edad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y el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género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s-MX" b="1" dirty="0"/>
              <a:t>Señor, Sr</a:t>
            </a:r>
            <a:r>
              <a:rPr lang="es-MX" dirty="0"/>
              <a:t>. sir, Mr.</a:t>
            </a:r>
          </a:p>
          <a:p>
            <a:pPr fontAlgn="ctr"/>
            <a:endParaRPr lang="en-US" dirty="0"/>
          </a:p>
          <a:p>
            <a:pPr fontAlgn="ctr"/>
            <a:r>
              <a:rPr lang="es-MX" b="1" dirty="0"/>
              <a:t>señora, Sra. </a:t>
            </a:r>
            <a:r>
              <a:rPr lang="es-MX" dirty="0" err="1"/>
              <a:t>Madam</a:t>
            </a:r>
            <a:r>
              <a:rPr lang="es-MX" dirty="0"/>
              <a:t>, Mrs.</a:t>
            </a:r>
          </a:p>
          <a:p>
            <a:pPr marL="0" indent="0" fontAlgn="ctr">
              <a:buNone/>
            </a:pPr>
            <a:endParaRPr lang="en-US" dirty="0"/>
          </a:p>
          <a:p>
            <a:pPr fontAlgn="ctr"/>
            <a:r>
              <a:rPr lang="es-MX" b="1" dirty="0"/>
              <a:t>señorita, Srta.</a:t>
            </a:r>
            <a:r>
              <a:rPr lang="en-US" dirty="0"/>
              <a:t> M</a:t>
            </a:r>
            <a:r>
              <a:rPr lang="es-MX" dirty="0" err="1"/>
              <a:t>iss</a:t>
            </a:r>
            <a:r>
              <a:rPr lang="es-MX" dirty="0"/>
              <a:t>.</a:t>
            </a:r>
          </a:p>
          <a:p>
            <a:pPr fontAlgn="ctr"/>
            <a:endParaRPr lang="en-US" dirty="0"/>
          </a:p>
          <a:p>
            <a:pPr fontAlgn="ctr"/>
            <a:r>
              <a:rPr lang="es-MX" b="1" dirty="0"/>
              <a:t>Joven</a:t>
            </a:r>
            <a:r>
              <a:rPr lang="en-US" dirty="0"/>
              <a:t>, </a:t>
            </a:r>
            <a:r>
              <a:rPr lang="es-MX" dirty="0" err="1"/>
              <a:t>young</a:t>
            </a:r>
            <a:r>
              <a:rPr lang="es-MX" dirty="0"/>
              <a:t> </a:t>
            </a:r>
            <a:r>
              <a:rPr lang="es-MX" dirty="0" err="1"/>
              <a:t>person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8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13" y="694049"/>
            <a:ext cx="4530750" cy="61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2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spc="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</a:t>
            </a:r>
            <a:r>
              <a:rPr lang="en-US" sz="4000" b="1" cap="all" spc="0" dirty="0">
                <a:solidFill>
                  <a:srgbClr val="FF0000"/>
                </a:solidFill>
                <a:latin typeface="Comic Sans MS" panose="030F0702030302020204" pitchFamily="66" charset="0"/>
              </a:rPr>
              <a:t>Vocabulario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585681"/>
              </p:ext>
            </p:extLst>
          </p:nvPr>
        </p:nvGraphicFramePr>
        <p:xfrm>
          <a:off x="1936377" y="2178424"/>
          <a:ext cx="8229600" cy="426160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96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8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98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 greet someone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¡</a:t>
                      </a:r>
                      <a:r>
                        <a:rPr lang="en-US" sz="2400" dirty="0" err="1">
                          <a:effectLst/>
                        </a:rPr>
                        <a:t>Hola</a:t>
                      </a:r>
                      <a:r>
                        <a:rPr lang="en-US" sz="2400" dirty="0">
                          <a:effectLst/>
                        </a:rPr>
                        <a:t>!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 err="1">
                          <a:effectLst/>
                          <a:latin typeface="+mj-lt"/>
                        </a:rPr>
                        <a:t>Hello</a:t>
                      </a:r>
                      <a:r>
                        <a:rPr lang="en-US" sz="2400" dirty="0">
                          <a:effectLst/>
                          <a:latin typeface="+mj-lt"/>
                        </a:rPr>
                        <a:t>!</a:t>
                      </a:r>
                      <a:endParaRPr lang="en-US" sz="2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¿Cómo te llamas?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What is your name?</a:t>
                      </a:r>
                      <a:endParaRPr lang="en-US" sz="2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Me llamo …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My name is …</a:t>
                      </a:r>
                      <a:endParaRPr lang="en-US" sz="2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b="1" dirty="0">
                          <a:latin typeface="Calibri" panose="020F0502020204030204" pitchFamily="34" charset="0"/>
                          <a:cs typeface="Arial Bold" panose="020B0704020202020204" pitchFamily="34" charset="0"/>
                        </a:rPr>
                        <a:t>¿Cuál es tu nombre?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n-US" sz="2400" baseline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is your name?</a:t>
                      </a:r>
                      <a:endParaRPr lang="en-US" sz="2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097154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Mi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nombre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My name is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4927556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Yo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soy</a:t>
                      </a:r>
                      <a:endParaRPr lang="en-US" sz="2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 am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797252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Mucho gusto.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 err="1">
                          <a:effectLst/>
                          <a:latin typeface="+mj-lt"/>
                        </a:rPr>
                        <a:t>Pleased</a:t>
                      </a:r>
                      <a:r>
                        <a:rPr lang="es-MX" sz="2400" dirty="0">
                          <a:effectLst/>
                          <a:latin typeface="+mj-lt"/>
                        </a:rPr>
                        <a:t> to </a:t>
                      </a:r>
                      <a:r>
                        <a:rPr lang="es-MX" sz="2400" dirty="0" err="1">
                          <a:effectLst/>
                          <a:latin typeface="+mj-lt"/>
                        </a:rPr>
                        <a:t>meet</a:t>
                      </a:r>
                      <a:r>
                        <a:rPr lang="es-MX" sz="2400" dirty="0">
                          <a:effectLst/>
                          <a:latin typeface="+mj-lt"/>
                        </a:rPr>
                        <a:t> </a:t>
                      </a:r>
                      <a:r>
                        <a:rPr lang="es-MX" sz="2400" dirty="0" err="1">
                          <a:effectLst/>
                          <a:latin typeface="+mj-lt"/>
                        </a:rPr>
                        <a:t>you</a:t>
                      </a:r>
                      <a:r>
                        <a:rPr lang="es-MX" sz="2400" dirty="0">
                          <a:effectLst/>
                          <a:latin typeface="+mj-lt"/>
                        </a:rPr>
                        <a:t>.</a:t>
                      </a:r>
                      <a:endParaRPr lang="en-US" sz="2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¿De donde eres?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Where are you from?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Yo</a:t>
                      </a:r>
                      <a:r>
                        <a:rPr lang="en-US" sz="2400" baseline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soy de…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I’m from…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Igualmente.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dirty="0" err="1">
                          <a:effectLst/>
                          <a:latin typeface="+mj-lt"/>
                        </a:rPr>
                        <a:t>Likewise</a:t>
                      </a:r>
                      <a:r>
                        <a:rPr lang="es-MX" sz="2400" dirty="0">
                          <a:effectLst/>
                          <a:latin typeface="+mj-lt"/>
                        </a:rPr>
                        <a:t>.</a:t>
                      </a:r>
                      <a:endParaRPr lang="en-US" sz="24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75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b="1" cap="all" spc="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br>
              <a:rPr lang="en-US" sz="1600" b="1" spc="0" dirty="0">
                <a:solidFill>
                  <a:prstClr val="black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4000" b="1" cap="all" spc="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Vocabulario </a:t>
            </a:r>
            <a:r>
              <a:rPr lang="en-US" sz="4000" b="1" cap="all" spc="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837781"/>
              </p:ext>
            </p:extLst>
          </p:nvPr>
        </p:nvGraphicFramePr>
        <p:xfrm>
          <a:off x="2871990" y="1983347"/>
          <a:ext cx="7044742" cy="455092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9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7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</a:rPr>
                        <a:t>To tell how someone is</a:t>
                      </a:r>
                      <a:endParaRPr lang="en-US" sz="2000" dirty="0">
                        <a:effectLst/>
                        <a:latin typeface="Arial Narrow" panose="020B0606020202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entury Gothic" panose="020B0502020202020204" pitchFamily="34" charset="0"/>
                        </a:rPr>
                        <a:t>¿Cómo está (usted)?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How are you? (formal)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entury Gothic" panose="020B0502020202020204" pitchFamily="34" charset="0"/>
                        </a:rPr>
                        <a:t>¿Cómo estás (tú)?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How are you? (informal)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entury Gothic" panose="020B0502020202020204" pitchFamily="34" charset="0"/>
                        </a:rPr>
                        <a:t>¿Qué tal?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How are you?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entury Gothic" panose="020B0502020202020204" pitchFamily="34" charset="0"/>
                        </a:rPr>
                        <a:t>¿Y tú?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And you? (informal)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entury Gothic" panose="020B0502020202020204" pitchFamily="34" charset="0"/>
                        </a:rPr>
                        <a:t>¿Y usted?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And you? (formal)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Yo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estoy</a:t>
                      </a: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 am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6077682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entury Gothic" panose="020B0502020202020204" pitchFamily="34" charset="0"/>
                        </a:rPr>
                        <a:t>(muy) bien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(very) well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Alegre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Happy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Century Gothic" panose="020B0502020202020204" pitchFamily="34" charset="0"/>
                        </a:rPr>
                        <a:t>Mas o menos </a:t>
                      </a:r>
                      <a:r>
                        <a:rPr lang="es-ES_tradnl" sz="2000" b="0" dirty="0"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así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así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okay, so-so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Triste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sad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entury Gothic" panose="020B0502020202020204" pitchFamily="34" charset="0"/>
                        </a:rPr>
                        <a:t>Gracias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thank you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0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 nada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are welcome 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007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7854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3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27981</TotalTime>
  <Words>846</Words>
  <Application>Microsoft Office PowerPoint</Application>
  <PresentationFormat>Widescreen</PresentationFormat>
  <Paragraphs>164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Arial Bold</vt:lpstr>
      <vt:lpstr>Arial Narrow</vt:lpstr>
      <vt:lpstr>Calibri</vt:lpstr>
      <vt:lpstr>Calibri Light</vt:lpstr>
      <vt:lpstr>Cambria</vt:lpstr>
      <vt:lpstr>Century Gothic</vt:lpstr>
      <vt:lpstr>Comic Sans MS</vt:lpstr>
      <vt:lpstr>Forte</vt:lpstr>
      <vt:lpstr>Impact</vt:lpstr>
      <vt:lpstr>MS Mincho</vt:lpstr>
      <vt:lpstr>Times New Roman</vt:lpstr>
      <vt:lpstr>Vapor Trail</vt:lpstr>
      <vt:lpstr>2_Vapor Trail</vt:lpstr>
      <vt:lpstr>3_Vapor Trail</vt:lpstr>
      <vt:lpstr>Office Theme</vt:lpstr>
      <vt:lpstr>Greetings saludos</vt:lpstr>
      <vt:lpstr>Objectives:</vt:lpstr>
      <vt:lpstr>         Preguntas         </vt:lpstr>
      <vt:lpstr>How to greet people</vt:lpstr>
      <vt:lpstr>Saludos, dependiendo la hora del día…. </vt:lpstr>
      <vt:lpstr>Dependiendo de la edad y el género…</vt:lpstr>
      <vt:lpstr>PowerPoint Presentation</vt:lpstr>
      <vt:lpstr>             Vocabulario</vt:lpstr>
      <vt:lpstr>                 Vocabulario  </vt:lpstr>
      <vt:lpstr>¿Cómo estás?</vt:lpstr>
      <vt:lpstr>Y tú / y usted</vt:lpstr>
      <vt:lpstr>              Vocabulario</vt:lpstr>
      <vt:lpstr>         The Alphabet</vt:lpstr>
      <vt:lpstr>Más práctica</vt:lpstr>
      <vt:lpstr>Durante la mañana…</vt:lpstr>
      <vt:lpstr>Durante la tarde…</vt:lpstr>
      <vt:lpstr>Durante la noche…</vt:lpstr>
      <vt:lpstr>Los saludos</vt:lpstr>
      <vt:lpstr>Las emociones</vt:lpstr>
      <vt:lpstr>Las despedidas</vt:lpstr>
      <vt:lpstr>Una tira cómica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 people</dc:title>
  <dc:creator>Karen Delgado</dc:creator>
  <cp:lastModifiedBy>Vanessa Jurado</cp:lastModifiedBy>
  <cp:revision>58</cp:revision>
  <cp:lastPrinted>2016-08-22T19:37:40Z</cp:lastPrinted>
  <dcterms:created xsi:type="dcterms:W3CDTF">2014-08-21T15:46:48Z</dcterms:created>
  <dcterms:modified xsi:type="dcterms:W3CDTF">2016-09-12T20:11:13Z</dcterms:modified>
</cp:coreProperties>
</file>