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essa Jurado" initials="VJ" lastIdx="1" clrIdx="0">
    <p:extLst>
      <p:ext uri="{19B8F6BF-5375-455C-9EA6-DF929625EA0E}">
        <p15:presenceInfo xmlns:p15="http://schemas.microsoft.com/office/powerpoint/2012/main" userId="S-1-5-21-918209759-1741261841-1363522593-94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02T09:07:37.583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35005-9F8A-4A6C-B374-56277B289548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93E03-F38D-4F60-A00A-A828756B3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3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93E03-F38D-4F60-A00A-A828756B31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9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8/31/2016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sz="7200" dirty="0"/>
              <a:t>¡La fecha!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s-ES" dirty="0"/>
          </a:p>
          <a:p>
            <a:r>
              <a:rPr lang="es-ES" dirty="0"/>
              <a:t>¿Qué día es hoy?								¿Cuál es la fecha de hoy?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8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You</a:t>
            </a:r>
            <a:r>
              <a:rPr lang="es-ES" dirty="0"/>
              <a:t> try…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5263" y="2678748"/>
            <a:ext cx="3235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/>
              <a:t>10/10/2013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033888" y="3754885"/>
            <a:ext cx="3123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/>
              <a:t>11/4/2014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857585" y="4831022"/>
            <a:ext cx="3123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/>
              <a:t>1/7/2013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762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ask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date.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3600" dirty="0"/>
              <a:t>¿Cuál es la fecha? </a:t>
            </a:r>
          </a:p>
          <a:p>
            <a:pPr lvl="1"/>
            <a:r>
              <a:rPr lang="es-ES" sz="2800" dirty="0" err="1"/>
              <a:t>Asks</a:t>
            </a:r>
            <a:r>
              <a:rPr lang="es-ES" sz="2800" dirty="0"/>
              <a:t> </a:t>
            </a:r>
            <a:r>
              <a:rPr lang="es-ES" sz="2800" dirty="0" err="1"/>
              <a:t>about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date</a:t>
            </a:r>
          </a:p>
          <a:p>
            <a:pPr lvl="1"/>
            <a:r>
              <a:rPr lang="es-ES" sz="2800" dirty="0" err="1"/>
              <a:t>You</a:t>
            </a:r>
            <a:r>
              <a:rPr lang="es-ES" sz="2800" dirty="0"/>
              <a:t> </a:t>
            </a:r>
            <a:r>
              <a:rPr lang="es-ES" sz="2800" dirty="0" err="1"/>
              <a:t>answer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>
                <a:solidFill>
                  <a:srgbClr val="FF0000"/>
                </a:solidFill>
              </a:rPr>
              <a:t>day</a:t>
            </a:r>
            <a:r>
              <a:rPr lang="es-ES" sz="2800" dirty="0"/>
              <a:t>/</a:t>
            </a:r>
            <a:r>
              <a:rPr lang="es-ES" sz="2800" dirty="0" err="1">
                <a:solidFill>
                  <a:srgbClr val="FF0000"/>
                </a:solidFill>
              </a:rPr>
              <a:t>month</a:t>
            </a:r>
            <a:r>
              <a:rPr lang="es-ES" sz="2800" dirty="0"/>
              <a:t>/</a:t>
            </a:r>
            <a:r>
              <a:rPr lang="es-ES" sz="2800" dirty="0" err="1">
                <a:solidFill>
                  <a:srgbClr val="FF0000"/>
                </a:solidFill>
              </a:rPr>
              <a:t>year</a:t>
            </a:r>
            <a:r>
              <a:rPr lang="es-ES" sz="28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s-ES" sz="2800" dirty="0">
                <a:solidFill>
                  <a:schemeClr val="tx1"/>
                </a:solidFill>
              </a:rPr>
              <a:t>Hoy es ‘el </a:t>
            </a:r>
            <a:r>
              <a:rPr lang="es-ES" sz="2800">
                <a:solidFill>
                  <a:srgbClr val="FF0000"/>
                </a:solidFill>
              </a:rPr>
              <a:t>día</a:t>
            </a:r>
            <a:r>
              <a:rPr lang="es-ES" sz="2800">
                <a:solidFill>
                  <a:schemeClr val="tx1"/>
                </a:solidFill>
              </a:rPr>
              <a:t> de </a:t>
            </a:r>
            <a:r>
              <a:rPr lang="es-ES" sz="2800" dirty="0">
                <a:solidFill>
                  <a:srgbClr val="FF0000"/>
                </a:solidFill>
              </a:rPr>
              <a:t>mes</a:t>
            </a:r>
            <a:r>
              <a:rPr lang="es-ES" sz="2800" dirty="0">
                <a:solidFill>
                  <a:schemeClr val="tx1"/>
                </a:solidFill>
              </a:rPr>
              <a:t> del </a:t>
            </a:r>
            <a:r>
              <a:rPr lang="es-ES" sz="2800" dirty="0">
                <a:solidFill>
                  <a:srgbClr val="FF0000"/>
                </a:solidFill>
              </a:rPr>
              <a:t>año</a:t>
            </a:r>
            <a:r>
              <a:rPr lang="es-ES" sz="2800" dirty="0">
                <a:solidFill>
                  <a:schemeClr val="tx1"/>
                </a:solidFill>
              </a:rPr>
              <a:t>’</a:t>
            </a:r>
          </a:p>
          <a:p>
            <a:pPr marL="457200" lvl="1" indent="0">
              <a:buNone/>
            </a:pPr>
            <a:endParaRPr lang="es-ES" sz="2800" dirty="0">
              <a:solidFill>
                <a:srgbClr val="FF0000"/>
              </a:solidFill>
            </a:endParaRPr>
          </a:p>
          <a:p>
            <a:r>
              <a:rPr lang="en-US" sz="3600" dirty="0"/>
              <a:t>¿</a:t>
            </a:r>
            <a:r>
              <a:rPr lang="en-US" sz="3600" dirty="0" err="1"/>
              <a:t>Qué</a:t>
            </a:r>
            <a:r>
              <a:rPr lang="en-US" sz="3600" dirty="0"/>
              <a:t> </a:t>
            </a:r>
            <a:r>
              <a:rPr lang="en-US" sz="3600" dirty="0" err="1"/>
              <a:t>día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hoy?</a:t>
            </a:r>
          </a:p>
          <a:p>
            <a:pPr lvl="1"/>
            <a:r>
              <a:rPr lang="es-ES" sz="3000" dirty="0" err="1"/>
              <a:t>Asks</a:t>
            </a:r>
            <a:r>
              <a:rPr lang="es-ES" sz="3000" dirty="0"/>
              <a:t> </a:t>
            </a:r>
            <a:r>
              <a:rPr lang="es-ES" sz="3000" dirty="0" err="1"/>
              <a:t>about</a:t>
            </a:r>
            <a:r>
              <a:rPr lang="es-ES" sz="3000" dirty="0"/>
              <a:t>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day</a:t>
            </a:r>
            <a:r>
              <a:rPr lang="es-ES" sz="3000" dirty="0"/>
              <a:t> of </a:t>
            </a:r>
            <a:r>
              <a:rPr lang="es-ES" sz="3000" dirty="0" err="1"/>
              <a:t>the</a:t>
            </a:r>
            <a:r>
              <a:rPr lang="es-ES" sz="3000" dirty="0"/>
              <a:t> </a:t>
            </a:r>
            <a:r>
              <a:rPr lang="es-ES" sz="3000" dirty="0" err="1"/>
              <a:t>week</a:t>
            </a:r>
            <a:endParaRPr lang="es-ES" sz="3000" dirty="0"/>
          </a:p>
          <a:p>
            <a:pPr lvl="1"/>
            <a:r>
              <a:rPr lang="es-ES" sz="3000" dirty="0" err="1"/>
              <a:t>You</a:t>
            </a:r>
            <a:r>
              <a:rPr lang="es-ES" sz="3000" dirty="0"/>
              <a:t> </a:t>
            </a:r>
            <a:r>
              <a:rPr lang="es-ES" sz="3000" dirty="0" err="1"/>
              <a:t>answer</a:t>
            </a:r>
            <a:r>
              <a:rPr lang="es-ES" sz="3000" dirty="0"/>
              <a:t> </a:t>
            </a:r>
            <a:r>
              <a:rPr lang="es-ES" sz="3000" dirty="0" err="1"/>
              <a:t>with</a:t>
            </a:r>
            <a:r>
              <a:rPr lang="es-ES" sz="3000" dirty="0"/>
              <a:t>…</a:t>
            </a:r>
          </a:p>
          <a:p>
            <a:pPr lvl="1"/>
            <a:r>
              <a:rPr lang="es-ES" sz="3000" dirty="0"/>
              <a:t>Hoy es ‘</a:t>
            </a:r>
            <a:r>
              <a:rPr lang="es-ES" sz="3000" dirty="0" err="1"/>
              <a:t>dia</a:t>
            </a:r>
            <a:r>
              <a:rPr lang="es-ES" sz="3000" dirty="0"/>
              <a:t> de la semana’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12070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You</a:t>
            </a:r>
            <a:r>
              <a:rPr lang="es-ES" dirty="0"/>
              <a:t> try…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Answer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quesitons</a:t>
            </a:r>
            <a:r>
              <a:rPr lang="es-ES" dirty="0"/>
              <a:t>:</a:t>
            </a:r>
          </a:p>
          <a:p>
            <a:endParaRPr lang="es-ES" dirty="0"/>
          </a:p>
          <a:p>
            <a:pPr lvl="1"/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hoy?</a:t>
            </a:r>
          </a:p>
          <a:p>
            <a:pPr marL="457200" lvl="1" indent="0">
              <a:buNone/>
            </a:pPr>
            <a:endParaRPr lang="es-ES" dirty="0"/>
          </a:p>
          <a:p>
            <a:pPr lvl="1"/>
            <a:r>
              <a:rPr lang="es-ES" dirty="0"/>
              <a:t>¿Cual es la fecha de hoy?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¿Qué día es mañana?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¿Cuál es la fecha de el día de San Valentín?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31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fecha del día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146865"/>
          </a:xfrm>
        </p:spPr>
        <p:txBody>
          <a:bodyPr>
            <a:normAutofit lnSpcReduction="10000"/>
          </a:bodyPr>
          <a:lstStyle/>
          <a:p>
            <a:r>
              <a:rPr lang="es-ES" dirty="0"/>
              <a:t>8/31/2016</a:t>
            </a:r>
          </a:p>
          <a:p>
            <a:r>
              <a:rPr lang="es-ES" dirty="0" err="1"/>
              <a:t>Miercoles</a:t>
            </a:r>
            <a:endParaRPr lang="es-ES" dirty="0"/>
          </a:p>
          <a:p>
            <a:r>
              <a:rPr lang="es-ES" dirty="0"/>
              <a:t>Hoy es </a:t>
            </a:r>
            <a:r>
              <a:rPr lang="es-ES" b="1" u="sng" dirty="0">
                <a:solidFill>
                  <a:srgbClr val="FF0000"/>
                </a:solidFill>
              </a:rPr>
              <a:t>___día___,</a:t>
            </a:r>
            <a:r>
              <a:rPr lang="es-ES" dirty="0"/>
              <a:t> </a:t>
            </a:r>
            <a:r>
              <a:rPr lang="es-ES" b="1" u="sng" dirty="0">
                <a:solidFill>
                  <a:srgbClr val="FF0000"/>
                </a:solidFill>
              </a:rPr>
              <a:t>__numero de día___</a:t>
            </a:r>
            <a:r>
              <a:rPr lang="es-ES" dirty="0"/>
              <a:t> de </a:t>
            </a:r>
            <a:r>
              <a:rPr lang="es-ES" b="1" u="sng" dirty="0">
                <a:solidFill>
                  <a:srgbClr val="FF0000"/>
                </a:solidFill>
              </a:rPr>
              <a:t>_   mes  _</a:t>
            </a:r>
            <a:r>
              <a:rPr lang="es-ES" dirty="0"/>
              <a:t> de </a:t>
            </a:r>
            <a:r>
              <a:rPr lang="es-ES" b="1" u="sng" dirty="0">
                <a:solidFill>
                  <a:srgbClr val="FF0000"/>
                </a:solidFill>
              </a:rPr>
              <a:t>__Año__.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9349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¿Cuándo es tu cumpleaños?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Solo día y mes.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78291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2172" y="2433711"/>
            <a:ext cx="3263705" cy="92333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5400" dirty="0"/>
              <a:t>Hoy</a:t>
            </a:r>
            <a:endParaRPr lang="en-US" sz="5400" dirty="0"/>
          </a:p>
        </p:txBody>
      </p:sp>
      <p:sp>
        <p:nvSpPr>
          <p:cNvPr id="5" name="Right Arrow 4"/>
          <p:cNvSpPr/>
          <p:nvPr/>
        </p:nvSpPr>
        <p:spPr>
          <a:xfrm rot="10800000">
            <a:off x="2461845" y="3240162"/>
            <a:ext cx="3995225" cy="1969478"/>
          </a:xfrm>
          <a:prstGeom prst="rightArrow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76246" y="3839085"/>
            <a:ext cx="3080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/>
              <a:t>Ayer</a:t>
            </a:r>
            <a:endParaRPr lang="en-US" sz="6000" dirty="0"/>
          </a:p>
        </p:txBody>
      </p:sp>
      <p:sp>
        <p:nvSpPr>
          <p:cNvPr id="8" name="Right Arrow 7"/>
          <p:cNvSpPr/>
          <p:nvPr/>
        </p:nvSpPr>
        <p:spPr>
          <a:xfrm>
            <a:off x="4958861" y="4585371"/>
            <a:ext cx="3995225" cy="1969478"/>
          </a:xfrm>
          <a:prstGeom prst="rightArrow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16657" y="5062278"/>
            <a:ext cx="3552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/>
              <a:t>Mañana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6879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5400" dirty="0"/>
              <a:t>Cinco de mayo</a:t>
            </a:r>
            <a:endParaRPr lang="en-US" sz="5400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3190418" y="2170283"/>
            <a:ext cx="1830989" cy="13497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6389016" y="2215166"/>
            <a:ext cx="1830990" cy="1259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31059" y="4134118"/>
            <a:ext cx="1803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/>
              <a:t>Día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6800045" y="4134118"/>
            <a:ext cx="18030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/>
              <a:t>Mes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875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día→ mes → año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3567447" y="2369712"/>
            <a:ext cx="5318976" cy="40310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327301" y="3515932"/>
            <a:ext cx="38250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25792" y="4739425"/>
            <a:ext cx="2228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67783" y="5087155"/>
            <a:ext cx="133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   </a:t>
            </a:r>
            <a:r>
              <a:rPr lang="es-ES" sz="4000" dirty="0"/>
              <a:t>día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7783" y="3779723"/>
            <a:ext cx="1335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mes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67783" y="2517368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año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688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Sentence</a:t>
            </a:r>
            <a:r>
              <a:rPr lang="es-ES" dirty="0"/>
              <a:t> </a:t>
            </a:r>
            <a:r>
              <a:rPr lang="es-ES" dirty="0" err="1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/>
              <a:t>El </a:t>
            </a:r>
            <a:r>
              <a:rPr lang="es-ES" sz="6000" dirty="0">
                <a:solidFill>
                  <a:srgbClr val="FF0000"/>
                </a:solidFill>
              </a:rPr>
              <a:t>día</a:t>
            </a:r>
            <a:r>
              <a:rPr lang="es-ES" sz="6000" dirty="0"/>
              <a:t> de </a:t>
            </a:r>
            <a:r>
              <a:rPr lang="es-ES" sz="6000" dirty="0">
                <a:solidFill>
                  <a:srgbClr val="FF0000"/>
                </a:solidFill>
              </a:rPr>
              <a:t>mes</a:t>
            </a:r>
            <a:r>
              <a:rPr lang="es-ES" sz="6000" dirty="0"/>
              <a:t> del </a:t>
            </a:r>
            <a:r>
              <a:rPr lang="es-ES" sz="6000" dirty="0">
                <a:solidFill>
                  <a:srgbClr val="FF0000"/>
                </a:solidFill>
              </a:rPr>
              <a:t>año</a:t>
            </a:r>
            <a:r>
              <a:rPr lang="es-ES" sz="6000" dirty="0">
                <a:solidFill>
                  <a:schemeClr val="tx1"/>
                </a:solidFill>
              </a:rPr>
              <a:t>.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23515" y="2292439"/>
            <a:ext cx="3116688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5000" dirty="0"/>
              <a:t>9</a:t>
            </a:r>
            <a:endParaRPr lang="en-US" sz="15000" dirty="0"/>
          </a:p>
        </p:txBody>
      </p:sp>
      <p:sp>
        <p:nvSpPr>
          <p:cNvPr id="5" name="TextBox 4"/>
          <p:cNvSpPr txBox="1"/>
          <p:nvPr/>
        </p:nvSpPr>
        <p:spPr>
          <a:xfrm>
            <a:off x="4610637" y="2292439"/>
            <a:ext cx="312956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septiembre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12512" y="4693096"/>
            <a:ext cx="8538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El </a:t>
            </a:r>
            <a:r>
              <a:rPr lang="es-ES" sz="4000" dirty="0">
                <a:solidFill>
                  <a:srgbClr val="FF0000"/>
                </a:solidFill>
              </a:rPr>
              <a:t>nueve</a:t>
            </a:r>
            <a:r>
              <a:rPr lang="es-ES" sz="4000" dirty="0"/>
              <a:t> de </a:t>
            </a:r>
            <a:r>
              <a:rPr lang="es-ES" sz="4000" dirty="0">
                <a:solidFill>
                  <a:srgbClr val="FF0000"/>
                </a:solidFill>
              </a:rPr>
              <a:t>septiembre</a:t>
            </a:r>
            <a:r>
              <a:rPr lang="es-ES" sz="4000" dirty="0"/>
              <a:t> del </a:t>
            </a:r>
            <a:r>
              <a:rPr lang="es-ES" sz="4000" dirty="0">
                <a:solidFill>
                  <a:srgbClr val="FF0000"/>
                </a:solidFill>
              </a:rPr>
              <a:t>2015</a:t>
            </a:r>
            <a:r>
              <a:rPr lang="es-E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186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You</a:t>
            </a:r>
            <a:r>
              <a:rPr lang="es-ES" dirty="0"/>
              <a:t> try…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75915" y="2444839"/>
            <a:ext cx="3116688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5000" dirty="0"/>
              <a:t>5</a:t>
            </a:r>
            <a:endParaRPr lang="en-US" sz="15000" dirty="0"/>
          </a:p>
        </p:txBody>
      </p:sp>
      <p:sp>
        <p:nvSpPr>
          <p:cNvPr id="6" name="TextBox 5"/>
          <p:cNvSpPr txBox="1"/>
          <p:nvPr/>
        </p:nvSpPr>
        <p:spPr>
          <a:xfrm>
            <a:off x="4763037" y="2444839"/>
            <a:ext cx="312956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diciembre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05987" y="2444838"/>
            <a:ext cx="3116688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5000" dirty="0"/>
              <a:t>2</a:t>
            </a:r>
            <a:endParaRPr lang="en-US" sz="15000" dirty="0"/>
          </a:p>
        </p:txBody>
      </p:sp>
      <p:sp>
        <p:nvSpPr>
          <p:cNvPr id="8" name="TextBox 7"/>
          <p:cNvSpPr txBox="1"/>
          <p:nvPr/>
        </p:nvSpPr>
        <p:spPr>
          <a:xfrm>
            <a:off x="8205987" y="2444838"/>
            <a:ext cx="312956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marzo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3921" y="2444839"/>
            <a:ext cx="3116688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5000" dirty="0"/>
              <a:t>8</a:t>
            </a:r>
            <a:endParaRPr lang="en-US" sz="15000" dirty="0"/>
          </a:p>
        </p:txBody>
      </p:sp>
      <p:sp>
        <p:nvSpPr>
          <p:cNvPr id="10" name="TextBox 9"/>
          <p:cNvSpPr txBox="1"/>
          <p:nvPr/>
        </p:nvSpPr>
        <p:spPr>
          <a:xfrm>
            <a:off x="1041043" y="2444839"/>
            <a:ext cx="312956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julio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12512" y="5153271"/>
            <a:ext cx="8538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El </a:t>
            </a:r>
            <a:r>
              <a:rPr lang="es-ES" sz="4000" dirty="0">
                <a:solidFill>
                  <a:srgbClr val="FF0000"/>
                </a:solidFill>
              </a:rPr>
              <a:t>______</a:t>
            </a:r>
            <a:r>
              <a:rPr lang="es-ES" sz="4000" dirty="0"/>
              <a:t>de </a:t>
            </a:r>
            <a:r>
              <a:rPr lang="es-ES" sz="4000" dirty="0">
                <a:solidFill>
                  <a:srgbClr val="FF0000"/>
                </a:solidFill>
              </a:rPr>
              <a:t>___________</a:t>
            </a:r>
            <a:r>
              <a:rPr lang="es-ES" sz="4000" dirty="0"/>
              <a:t> del </a:t>
            </a:r>
            <a:r>
              <a:rPr lang="es-ES" sz="4000" dirty="0">
                <a:solidFill>
                  <a:srgbClr val="FF0000"/>
                </a:solidFill>
              </a:rPr>
              <a:t>_____</a:t>
            </a:r>
            <a:r>
              <a:rPr lang="es-E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960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first</a:t>
            </a:r>
            <a:r>
              <a:rPr lang="es-ES" dirty="0"/>
              <a:t> </a:t>
            </a:r>
            <a:r>
              <a:rPr lang="es-ES" dirty="0" err="1"/>
              <a:t>day</a:t>
            </a:r>
            <a:r>
              <a:rPr lang="es-ES" dirty="0"/>
              <a:t> of a </a:t>
            </a:r>
            <a:r>
              <a:rPr lang="es-ES" dirty="0" err="1"/>
              <a:t>month</a:t>
            </a:r>
            <a:r>
              <a:rPr lang="es-ES" dirty="0"/>
              <a:t>?!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2580" y="2534991"/>
            <a:ext cx="3116688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5000" dirty="0"/>
              <a:t>1</a:t>
            </a:r>
            <a:endParaRPr lang="en-US" sz="15000" dirty="0"/>
          </a:p>
        </p:txBody>
      </p:sp>
      <p:sp>
        <p:nvSpPr>
          <p:cNvPr id="5" name="TextBox 4"/>
          <p:cNvSpPr txBox="1"/>
          <p:nvPr/>
        </p:nvSpPr>
        <p:spPr>
          <a:xfrm>
            <a:off x="4479702" y="2534991"/>
            <a:ext cx="312956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enero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54954" y="5409127"/>
            <a:ext cx="9637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/>
              <a:t>El ____________ de enero del 2015.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240924" y="5347571"/>
            <a:ext cx="2480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>
                <a:solidFill>
                  <a:srgbClr val="FF0000"/>
                </a:solidFill>
              </a:rPr>
              <a:t>primero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7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Now</a:t>
            </a:r>
            <a:r>
              <a:rPr lang="es-ES" dirty="0"/>
              <a:t> in </a:t>
            </a:r>
            <a:r>
              <a:rPr lang="es-ES" dirty="0" err="1"/>
              <a:t>numeric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836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6000" dirty="0"/>
              <a:t>9/8/2015</a:t>
            </a:r>
          </a:p>
          <a:p>
            <a:pPr marL="0" indent="0" algn="ctr">
              <a:buNone/>
            </a:pPr>
            <a:endParaRPr lang="es-ES" sz="4800" dirty="0"/>
          </a:p>
          <a:p>
            <a:pPr marL="0" indent="0" algn="ctr">
              <a:buNone/>
            </a:pPr>
            <a:endParaRPr lang="en-US" sz="4800" dirty="0"/>
          </a:p>
        </p:txBody>
      </p:sp>
      <p:sp>
        <p:nvSpPr>
          <p:cNvPr id="4" name="Right Arrow 3"/>
          <p:cNvSpPr/>
          <p:nvPr/>
        </p:nvSpPr>
        <p:spPr>
          <a:xfrm rot="18179247">
            <a:off x="2884869" y="3810256"/>
            <a:ext cx="1171978" cy="5795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8436" y="4749322"/>
            <a:ext cx="8538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El </a:t>
            </a:r>
            <a:r>
              <a:rPr lang="es-ES" sz="4000" dirty="0">
                <a:solidFill>
                  <a:srgbClr val="FF0000"/>
                </a:solidFill>
              </a:rPr>
              <a:t>nueve</a:t>
            </a:r>
            <a:r>
              <a:rPr lang="es-ES" sz="4000" dirty="0"/>
              <a:t> de </a:t>
            </a:r>
            <a:r>
              <a:rPr lang="es-ES" sz="4000" dirty="0">
                <a:solidFill>
                  <a:srgbClr val="FF0000"/>
                </a:solidFill>
              </a:rPr>
              <a:t>septiembre</a:t>
            </a:r>
            <a:r>
              <a:rPr lang="es-ES" sz="4000" dirty="0"/>
              <a:t> del </a:t>
            </a:r>
            <a:r>
              <a:rPr lang="es-ES" sz="4000" dirty="0">
                <a:solidFill>
                  <a:srgbClr val="FF0000"/>
                </a:solidFill>
              </a:rPr>
              <a:t>2015</a:t>
            </a:r>
            <a:r>
              <a:rPr lang="es-ES" sz="4000" dirty="0"/>
              <a:t>.</a:t>
            </a:r>
            <a:endParaRPr lang="en-US" sz="4000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4430333" y="3892877"/>
            <a:ext cx="1107583" cy="605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963508" y="3387144"/>
            <a:ext cx="1819884" cy="1362178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72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448</TotalTime>
  <Words>233</Words>
  <Application>Microsoft Office PowerPoint</Application>
  <PresentationFormat>Widescreen</PresentationFormat>
  <Paragraphs>66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 Boardroom</vt:lpstr>
      <vt:lpstr>¡La fecha!</vt:lpstr>
      <vt:lpstr>PowerPoint Presentation</vt:lpstr>
      <vt:lpstr>Cinco de mayo</vt:lpstr>
      <vt:lpstr>día→ mes → año</vt:lpstr>
      <vt:lpstr>Sentence structure</vt:lpstr>
      <vt:lpstr>Ejemplo</vt:lpstr>
      <vt:lpstr>You try…</vt:lpstr>
      <vt:lpstr>What about the first day of a month?!</vt:lpstr>
      <vt:lpstr>Now in numeric form. </vt:lpstr>
      <vt:lpstr>You try…</vt:lpstr>
      <vt:lpstr>How to ask about the date. </vt:lpstr>
      <vt:lpstr>You try…</vt:lpstr>
      <vt:lpstr>La fecha del día</vt:lpstr>
      <vt:lpstr>¿Cuándo es tu cumpleaños?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¡La fecha!</dc:title>
  <dc:creator>Vanessa Jurado</dc:creator>
  <cp:lastModifiedBy>Vanessa Jurado</cp:lastModifiedBy>
  <cp:revision>9</cp:revision>
  <dcterms:created xsi:type="dcterms:W3CDTF">2015-09-02T13:34:53Z</dcterms:created>
  <dcterms:modified xsi:type="dcterms:W3CDTF">2016-08-31T21:11:15Z</dcterms:modified>
</cp:coreProperties>
</file>