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031" y="2099733"/>
            <a:ext cx="5305582" cy="901044"/>
          </a:xfrm>
        </p:spPr>
        <p:txBody>
          <a:bodyPr/>
          <a:lstStyle/>
          <a:p>
            <a:r>
              <a:rPr lang="es-ES" dirty="0" smtClean="0"/>
              <a:t>Sílabas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138" y="3000777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 err="1" smtClean="0"/>
              <a:t>How</a:t>
            </a:r>
            <a:r>
              <a:rPr lang="es-ES" sz="2800" b="1" dirty="0" smtClean="0"/>
              <a:t> to break </a:t>
            </a:r>
            <a:r>
              <a:rPr lang="es-ES" sz="2800" b="1" dirty="0" err="1" smtClean="0"/>
              <a:t>words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down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into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syllables</a:t>
            </a:r>
            <a:r>
              <a:rPr lang="es-ES" sz="2800" b="1" dirty="0" smtClean="0"/>
              <a:t> in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wonderful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world</a:t>
            </a:r>
            <a:r>
              <a:rPr lang="es-ES" sz="2800" b="1" dirty="0" smtClean="0"/>
              <a:t> of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spanish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language</a:t>
            </a:r>
            <a:r>
              <a:rPr lang="es-ES" sz="2800" b="1" dirty="0" smtClean="0"/>
              <a:t>.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9398" y="6027313"/>
            <a:ext cx="762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http://lessonplanspage.com/ladivisionofsyllablesinspanish612-htm/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Never separate: CH, LL, RR — They are considered one letter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Divide these two double consonants: CC &amp; 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Acción					</a:t>
            </a:r>
            <a:r>
              <a:rPr lang="en-US" dirty="0"/>
              <a:t> AC-</a:t>
            </a:r>
            <a:r>
              <a:rPr lang="en-US" b="1" dirty="0"/>
              <a:t>CIÓN</a:t>
            </a:r>
            <a:endParaRPr lang="es-ES" dirty="0" smtClean="0"/>
          </a:p>
          <a:p>
            <a:r>
              <a:rPr lang="es-ES" dirty="0" smtClean="0"/>
              <a:t>Innumerable				</a:t>
            </a:r>
            <a:r>
              <a:rPr lang="en-US" dirty="0"/>
              <a:t> IN-NU-ME-</a:t>
            </a:r>
            <a:r>
              <a:rPr lang="en-US" b="1" dirty="0"/>
              <a:t>RA</a:t>
            </a:r>
            <a:r>
              <a:rPr lang="en-US" dirty="0"/>
              <a:t>-BLE</a:t>
            </a:r>
            <a:endParaRPr lang="es-ES" dirty="0" smtClean="0"/>
          </a:p>
          <a:p>
            <a:r>
              <a:rPr lang="es-ES" dirty="0" smtClean="0"/>
              <a:t>Reacción				</a:t>
            </a:r>
            <a:r>
              <a:rPr lang="en-US" dirty="0"/>
              <a:t> RE-AC-</a:t>
            </a:r>
            <a:r>
              <a:rPr lang="en-US" b="1" dirty="0"/>
              <a:t>CIÓN</a:t>
            </a:r>
            <a:endParaRPr lang="es-ES" dirty="0" smtClean="0"/>
          </a:p>
          <a:p>
            <a:r>
              <a:rPr lang="es-ES" dirty="0" smtClean="0"/>
              <a:t>Innecesario				</a:t>
            </a:r>
            <a:r>
              <a:rPr lang="en-US" dirty="0"/>
              <a:t> IN-NE-CE-</a:t>
            </a:r>
            <a:r>
              <a:rPr lang="en-US" b="1" dirty="0"/>
              <a:t>SA</a:t>
            </a:r>
            <a:r>
              <a:rPr lang="en-US" dirty="0"/>
              <a:t>-RIO</a:t>
            </a:r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a word ends in a </a:t>
            </a:r>
            <a:r>
              <a:rPr lang="en-US" sz="2400" b="1" dirty="0"/>
              <a:t>consonant, except N or S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then put more stress on the </a:t>
            </a:r>
            <a:r>
              <a:rPr lang="en-US" sz="2400" b="1" dirty="0"/>
              <a:t>last syllable</a:t>
            </a:r>
            <a:r>
              <a:rPr lang="en-US" sz="2400" dirty="0"/>
              <a:t>.</a:t>
            </a:r>
          </a:p>
          <a:p>
            <a:r>
              <a:rPr lang="en-US" sz="2400" dirty="0"/>
              <a:t>If a word ends in a </a:t>
            </a:r>
            <a:r>
              <a:rPr lang="en-US" sz="2400" b="1" dirty="0"/>
              <a:t>vowel, N or S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then put more stress on the </a:t>
            </a:r>
            <a:r>
              <a:rPr lang="en-US" sz="2400" b="1" dirty="0"/>
              <a:t>next to the last syllable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Make </a:t>
            </a:r>
            <a:r>
              <a:rPr lang="en-US" b="1" dirty="0"/>
              <a:t>syllables one consonant first followed by one vowel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39" y="2603500"/>
            <a:ext cx="5795128" cy="3416300"/>
          </a:xfrm>
        </p:spPr>
        <p:txBody>
          <a:bodyPr/>
          <a:lstStyle/>
          <a:p>
            <a:r>
              <a:rPr lang="es-ES" sz="2800" dirty="0" smtClean="0"/>
              <a:t>Casa</a:t>
            </a:r>
          </a:p>
          <a:p>
            <a:r>
              <a:rPr lang="es-ES" sz="2800" dirty="0" smtClean="0"/>
              <a:t>Gato</a:t>
            </a:r>
          </a:p>
          <a:p>
            <a:r>
              <a:rPr lang="es-ES" sz="2800" dirty="0" smtClean="0"/>
              <a:t>Anoche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Only</a:t>
            </a:r>
            <a:r>
              <a:rPr lang="es-ES" b="1" dirty="0"/>
              <a:t> </a:t>
            </a:r>
            <a:r>
              <a:rPr lang="es-ES" b="1" dirty="0" err="1" smtClean="0"/>
              <a:t>one</a:t>
            </a:r>
            <a:r>
              <a:rPr lang="es-ES" b="1" dirty="0" smtClean="0"/>
              <a:t> </a:t>
            </a:r>
            <a:r>
              <a:rPr lang="es-ES" b="1" dirty="0" err="1" smtClean="0"/>
              <a:t>strong</a:t>
            </a:r>
            <a:r>
              <a:rPr lang="es-ES" b="1" dirty="0" smtClean="0"/>
              <a:t> </a:t>
            </a:r>
            <a:r>
              <a:rPr lang="es-ES" b="1" dirty="0" err="1" smtClean="0"/>
              <a:t>vowel</a:t>
            </a:r>
            <a:r>
              <a:rPr lang="es-ES" b="1" dirty="0" smtClean="0"/>
              <a:t> per </a:t>
            </a:r>
            <a:r>
              <a:rPr lang="es-ES" b="1" dirty="0" err="1" smtClean="0"/>
              <a:t>syllable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3205" y="2603500"/>
            <a:ext cx="6323161" cy="3416300"/>
          </a:xfrm>
        </p:spPr>
        <p:txBody>
          <a:bodyPr>
            <a:normAutofit/>
          </a:bodyPr>
          <a:lstStyle/>
          <a:p>
            <a:r>
              <a:rPr lang="es-ES" sz="2800" b="1" dirty="0" err="1" smtClean="0"/>
              <a:t>Strong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vowels</a:t>
            </a:r>
            <a:r>
              <a:rPr lang="es-ES" sz="2800" b="1" dirty="0" smtClean="0"/>
              <a:t>: A E Í O Ú</a:t>
            </a:r>
          </a:p>
          <a:p>
            <a:r>
              <a:rPr lang="es-ES" sz="2800" dirty="0" err="1" smtClean="0"/>
              <a:t>Weak</a:t>
            </a:r>
            <a:r>
              <a:rPr lang="es-ES" sz="2800" dirty="0" smtClean="0"/>
              <a:t> </a:t>
            </a:r>
            <a:r>
              <a:rPr lang="es-ES" sz="2800" dirty="0" err="1" smtClean="0"/>
              <a:t>vowels</a:t>
            </a:r>
            <a:r>
              <a:rPr lang="es-ES" sz="2800" dirty="0" smtClean="0"/>
              <a:t>: I 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0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39860"/>
            <a:ext cx="8761412" cy="3416300"/>
          </a:xfrm>
        </p:spPr>
        <p:txBody>
          <a:bodyPr>
            <a:noAutofit/>
          </a:bodyPr>
          <a:lstStyle/>
          <a:p>
            <a:r>
              <a:rPr lang="es-ES" sz="2800" dirty="0" smtClean="0"/>
              <a:t>Toalla					T</a:t>
            </a:r>
            <a:r>
              <a:rPr lang="es-ES" sz="2800" b="1" dirty="0" smtClean="0"/>
              <a:t>o</a:t>
            </a:r>
            <a:r>
              <a:rPr lang="es-ES" sz="2800" dirty="0" smtClean="0"/>
              <a:t>-</a:t>
            </a:r>
            <a:r>
              <a:rPr lang="es-ES" sz="2800" b="1" dirty="0" smtClean="0"/>
              <a:t>a</a:t>
            </a:r>
            <a:r>
              <a:rPr lang="es-ES" sz="2800" dirty="0" smtClean="0"/>
              <a:t>-</a:t>
            </a:r>
            <a:r>
              <a:rPr lang="es-ES" sz="2800" dirty="0" err="1" smtClean="0"/>
              <a:t>ll</a:t>
            </a:r>
            <a:r>
              <a:rPr lang="es-ES" sz="2800" b="1" dirty="0" err="1" smtClean="0"/>
              <a:t>a</a:t>
            </a:r>
            <a:endParaRPr lang="es-ES" sz="2800" b="1" dirty="0" smtClean="0"/>
          </a:p>
          <a:p>
            <a:r>
              <a:rPr lang="es-ES" sz="2800" dirty="0" smtClean="0"/>
              <a:t>Aeropuerto		</a:t>
            </a:r>
            <a:r>
              <a:rPr lang="es-ES" sz="2800" b="1" dirty="0" smtClean="0"/>
              <a:t>A</a:t>
            </a:r>
            <a:r>
              <a:rPr lang="es-ES" sz="2800" dirty="0" smtClean="0"/>
              <a:t>-</a:t>
            </a:r>
            <a:r>
              <a:rPr lang="es-ES" sz="2800" b="1" dirty="0" smtClean="0"/>
              <a:t>e</a:t>
            </a:r>
            <a:r>
              <a:rPr lang="es-ES" sz="2800" dirty="0" smtClean="0"/>
              <a:t>-r</a:t>
            </a:r>
            <a:r>
              <a:rPr lang="es-ES" sz="2800" b="1" dirty="0" smtClean="0"/>
              <a:t>o</a:t>
            </a:r>
            <a:r>
              <a:rPr lang="es-ES" sz="2800" dirty="0" smtClean="0"/>
              <a:t>-</a:t>
            </a:r>
            <a:r>
              <a:rPr lang="es-ES" sz="2800" dirty="0" err="1" smtClean="0"/>
              <a:t>puert</a:t>
            </a:r>
            <a:r>
              <a:rPr lang="es-ES" sz="2800" dirty="0" smtClean="0"/>
              <a:t>-</a:t>
            </a:r>
            <a:r>
              <a:rPr lang="es-ES" sz="2800" b="1" dirty="0" smtClean="0"/>
              <a:t>o</a:t>
            </a:r>
          </a:p>
          <a:p>
            <a:r>
              <a:rPr lang="es-ES" sz="2800" dirty="0" smtClean="0"/>
              <a:t>Oso					</a:t>
            </a:r>
            <a:r>
              <a:rPr lang="es-ES" sz="2800" b="1" dirty="0" smtClean="0"/>
              <a:t>O</a:t>
            </a:r>
            <a:r>
              <a:rPr lang="es-ES" sz="2800" dirty="0" smtClean="0"/>
              <a:t>-s</a:t>
            </a:r>
            <a:r>
              <a:rPr lang="es-ES" sz="2800" b="1" dirty="0" smtClean="0"/>
              <a:t>o</a:t>
            </a:r>
          </a:p>
          <a:p>
            <a:r>
              <a:rPr lang="es-ES" sz="2800" dirty="0" smtClean="0"/>
              <a:t>Feo					F</a:t>
            </a:r>
            <a:r>
              <a:rPr lang="es-ES" sz="2800" b="1" dirty="0" smtClean="0"/>
              <a:t>e</a:t>
            </a:r>
            <a:r>
              <a:rPr lang="es-ES" sz="2800" dirty="0" smtClean="0"/>
              <a:t>-</a:t>
            </a:r>
            <a:r>
              <a:rPr lang="es-ES" sz="2800" b="1" dirty="0" smtClean="0"/>
              <a:t>o</a:t>
            </a:r>
          </a:p>
          <a:p>
            <a:r>
              <a:rPr lang="es-ES" sz="2800" dirty="0" smtClean="0"/>
              <a:t>Tío						</a:t>
            </a:r>
            <a:r>
              <a:rPr lang="es-ES" sz="2800" dirty="0" err="1" smtClean="0"/>
              <a:t>T</a:t>
            </a:r>
            <a:r>
              <a:rPr lang="es-ES" sz="2800" b="1" dirty="0" err="1" smtClean="0"/>
              <a:t>í</a:t>
            </a:r>
            <a:r>
              <a:rPr lang="es-ES" sz="2800" dirty="0" smtClean="0"/>
              <a:t>-</a:t>
            </a:r>
            <a:r>
              <a:rPr lang="es-ES" sz="2800" b="1" dirty="0" smtClean="0"/>
              <a:t>o</a:t>
            </a:r>
          </a:p>
          <a:p>
            <a:endParaRPr lang="es-ES" sz="2800" b="1" dirty="0"/>
          </a:p>
          <a:p>
            <a:r>
              <a:rPr lang="es-ES" sz="2800" dirty="0" smtClean="0"/>
              <a:t>Uva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78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letter I or U (without a written accent mark) can be alone only at the beginning of a word.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521723"/>
              </p:ext>
            </p:extLst>
          </p:nvPr>
        </p:nvGraphicFramePr>
        <p:xfrm>
          <a:off x="1918952" y="2575772"/>
          <a:ext cx="7998160" cy="2901738"/>
        </p:xfrm>
        <a:graphic>
          <a:graphicData uri="http://schemas.openxmlformats.org/drawingml/2006/table">
            <a:tbl>
              <a:tblPr/>
              <a:tblGrid>
                <a:gridCol w="3999080"/>
                <a:gridCol w="3999080"/>
              </a:tblGrid>
              <a:tr h="483623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U-RU-</a:t>
                      </a:r>
                      <a:r>
                        <a:rPr lang="en-US" sz="1800" b="1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GUAY</a:t>
                      </a:r>
                      <a:r>
                        <a:rPr lang="en-US" sz="1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 =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Uruguay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83623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I-</a:t>
                      </a:r>
                      <a:r>
                        <a:rPr lang="en-US" sz="1800" b="1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TA</a:t>
                      </a:r>
                      <a:r>
                        <a:rPr lang="en-US" sz="1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-LIA =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Italy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83623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U-</a:t>
                      </a:r>
                      <a:r>
                        <a:rPr lang="en-US" sz="1800" b="1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NI</a:t>
                      </a:r>
                      <a:r>
                        <a:rPr lang="en-US" sz="1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-DO =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united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8362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I-</a:t>
                      </a:r>
                      <a:r>
                        <a:rPr lang="en-US" sz="1800" b="1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GUAL</a:t>
                      </a:r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 =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same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8362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I-</a:t>
                      </a:r>
                      <a:r>
                        <a:rPr lang="en-US" sz="1800" b="1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GUA</a:t>
                      </a:r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-NA =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iguana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8362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LOS   ES-</a:t>
                      </a:r>
                      <a:r>
                        <a:rPr lang="en-US" sz="1800" b="1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TA</a:t>
                      </a:r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-DOS   U-</a:t>
                      </a:r>
                      <a:r>
                        <a:rPr lang="en-US" sz="1800" b="1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NI</a:t>
                      </a:r>
                      <a:r>
                        <a:rPr lang="en-US" sz="1800" b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-DOS =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The United States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Never separate a </a:t>
            </a:r>
            <a:r>
              <a:rPr lang="en-US" b="1" dirty="0" smtClean="0"/>
              <a:t>diphthong!!!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7285"/>
            <a:ext cx="8761412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DIPHTHONG is when you see </a:t>
            </a:r>
            <a:r>
              <a:rPr lang="en-US" sz="2400" dirty="0" smtClean="0"/>
              <a:t>—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I or U together with any other </a:t>
            </a:r>
            <a:r>
              <a:rPr lang="en-US" sz="2400" dirty="0" smtClean="0"/>
              <a:t>vowel</a:t>
            </a:r>
          </a:p>
          <a:p>
            <a:pPr marL="0" indent="0">
              <a:buNone/>
            </a:pPr>
            <a:r>
              <a:rPr lang="es-ES" sz="2400" dirty="0"/>
              <a:t>	</a:t>
            </a:r>
            <a:r>
              <a:rPr lang="es-ES" sz="2400" dirty="0" smtClean="0"/>
              <a:t>			</a:t>
            </a:r>
            <a:r>
              <a:rPr lang="es-ES" sz="2400" dirty="0" err="1" smtClean="0"/>
              <a:t>They</a:t>
            </a:r>
            <a:r>
              <a:rPr lang="es-ES" sz="2400" dirty="0" smtClean="0"/>
              <a:t> are </a:t>
            </a:r>
            <a:r>
              <a:rPr lang="es-ES" sz="2400" dirty="0" err="1" smtClean="0"/>
              <a:t>weak</a:t>
            </a:r>
            <a:r>
              <a:rPr lang="es-ES" sz="2400" dirty="0" smtClean="0"/>
              <a:t>, </a:t>
            </a:r>
            <a:r>
              <a:rPr lang="es-ES" sz="2400" dirty="0" err="1" smtClean="0"/>
              <a:t>they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</a:t>
            </a:r>
            <a:r>
              <a:rPr lang="es-ES" sz="2400" dirty="0" err="1" smtClean="0"/>
              <a:t>support</a:t>
            </a:r>
            <a:r>
              <a:rPr lang="es-ES" sz="2400" dirty="0" smtClean="0"/>
              <a:t>!</a:t>
            </a:r>
            <a:endParaRPr lang="en-US" sz="2400" dirty="0" smtClean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49815"/>
              </p:ext>
            </p:extLst>
          </p:nvPr>
        </p:nvGraphicFramePr>
        <p:xfrm>
          <a:off x="3776981" y="3912404"/>
          <a:ext cx="3517356" cy="2164080"/>
        </p:xfrm>
        <a:graphic>
          <a:graphicData uri="http://schemas.openxmlformats.org/drawingml/2006/table">
            <a:tbl>
              <a:tblPr/>
              <a:tblGrid>
                <a:gridCol w="3517356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BUE</a:t>
                      </a:r>
                      <a:r>
                        <a:rPr lang="en-US" sz="2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-NO 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PIA</a:t>
                      </a:r>
                      <a:r>
                        <a:rPr lang="en-US" sz="2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-NO 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AC-</a:t>
                      </a:r>
                      <a:r>
                        <a:rPr lang="en-US" sz="2800" b="1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CIÓN</a:t>
                      </a:r>
                      <a:r>
                        <a:rPr lang="en-US" sz="2800" b="0" dirty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ES-TU-</a:t>
                      </a:r>
                      <a:r>
                        <a:rPr lang="en-US" sz="2800" b="1" dirty="0" smtClean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DIAN</a:t>
                      </a:r>
                      <a:r>
                        <a:rPr lang="en-US" sz="2800" b="0" dirty="0" smtClean="0">
                          <a:solidFill>
                            <a:srgbClr val="484848"/>
                          </a:solidFill>
                          <a:effectLst/>
                          <a:latin typeface="Arial" panose="020B0604020202020204" pitchFamily="34" charset="0"/>
                        </a:rPr>
                        <a:t>-TE</a:t>
                      </a:r>
                      <a:endParaRPr lang="en-US" sz="2800" b="0" dirty="0">
                        <a:solidFill>
                          <a:srgbClr val="4848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divide when it is not a diphthong.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4117" y="2603500"/>
            <a:ext cx="5782249" cy="3416300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Ma</a:t>
            </a:r>
            <a:r>
              <a:rPr lang="es-ES" sz="2800" dirty="0" smtClean="0"/>
              <a:t>-</a:t>
            </a:r>
            <a:r>
              <a:rPr lang="es-ES" sz="2800" dirty="0" err="1" smtClean="0"/>
              <a:t>rí</a:t>
            </a:r>
            <a:r>
              <a:rPr lang="es-ES" sz="2800" dirty="0" smtClean="0"/>
              <a:t>-a</a:t>
            </a:r>
          </a:p>
          <a:p>
            <a:r>
              <a:rPr lang="es-ES" sz="2800" dirty="0" err="1" smtClean="0"/>
              <a:t>Tí</a:t>
            </a:r>
            <a:r>
              <a:rPr lang="es-ES" sz="2800" dirty="0" smtClean="0"/>
              <a:t>-o</a:t>
            </a:r>
          </a:p>
          <a:p>
            <a:r>
              <a:rPr lang="es-ES" sz="2800" dirty="0" err="1" smtClean="0"/>
              <a:t>Dí</a:t>
            </a:r>
            <a:r>
              <a:rPr lang="es-ES" sz="2800" dirty="0" smtClean="0"/>
              <a:t>-as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Divide two consonants that are between two vowels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5" y="2603500"/>
            <a:ext cx="6310282" cy="34163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¿Cuan-do?</a:t>
            </a:r>
          </a:p>
          <a:p>
            <a:r>
              <a:rPr lang="es-ES" sz="2400" dirty="0" smtClean="0"/>
              <a:t>¿</a:t>
            </a:r>
            <a:r>
              <a:rPr lang="es-ES" sz="2400" dirty="0" err="1" smtClean="0"/>
              <a:t>Dón</a:t>
            </a:r>
            <a:r>
              <a:rPr lang="es-ES" sz="2400" dirty="0" smtClean="0"/>
              <a:t>-de?</a:t>
            </a:r>
          </a:p>
          <a:p>
            <a:r>
              <a:rPr lang="es-ES" sz="2400" dirty="0" err="1" smtClean="0"/>
              <a:t>Prin</a:t>
            </a:r>
            <a:r>
              <a:rPr lang="es-ES" sz="2400" dirty="0" smtClean="0"/>
              <a:t>-ci-pal</a:t>
            </a:r>
          </a:p>
          <a:p>
            <a:r>
              <a:rPr lang="es-ES" sz="2400" dirty="0" smtClean="0"/>
              <a:t>Car-te-ro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5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EXCEPTION: When the letter L or R has a consonant before and a vowel after, keep them all together in the same syllable.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299" y="2603500"/>
            <a:ext cx="6014068" cy="3416300"/>
          </a:xfrm>
        </p:spPr>
        <p:txBody>
          <a:bodyPr>
            <a:normAutofit/>
          </a:bodyPr>
          <a:lstStyle/>
          <a:p>
            <a:r>
              <a:rPr lang="es-ES" sz="2800" dirty="0" smtClean="0"/>
              <a:t>Primo </a:t>
            </a:r>
          </a:p>
          <a:p>
            <a:r>
              <a:rPr lang="es-ES" sz="2800" dirty="0" smtClean="0"/>
              <a:t>Instrumento</a:t>
            </a:r>
          </a:p>
          <a:p>
            <a:r>
              <a:rPr lang="es-ES" sz="2800" dirty="0" smtClean="0"/>
              <a:t>Clase</a:t>
            </a:r>
          </a:p>
          <a:p>
            <a:r>
              <a:rPr lang="es-ES" sz="2800" dirty="0" smtClean="0"/>
              <a:t>Estrecho</a:t>
            </a:r>
          </a:p>
          <a:p>
            <a:r>
              <a:rPr lang="es-ES" sz="2800" dirty="0" smtClean="0"/>
              <a:t>Explicar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06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17145</TotalTime>
  <Words>210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Sílabas </vt:lpstr>
      <vt:lpstr>Make syllables one consonant first followed by one vowel</vt:lpstr>
      <vt:lpstr>Only one strong vowel per syllable</vt:lpstr>
      <vt:lpstr>Ejemplos</vt:lpstr>
      <vt:lpstr>The letter I or U (without a written accent mark) can be alone only at the beginning of a word.</vt:lpstr>
      <vt:lpstr>Never separate a diphthong!!!</vt:lpstr>
      <vt:lpstr>Do divide when it is not a diphthong.</vt:lpstr>
      <vt:lpstr>Divide two consonants that are between two vowels.</vt:lpstr>
      <vt:lpstr>EXCEPTION: When the letter L or R has a consonant before and a vowel after, keep them all together in the same syllable.</vt:lpstr>
      <vt:lpstr>Never separate: CH, LL, RR — They are considered one letter.</vt:lpstr>
      <vt:lpstr>Divide these two double consonants: CC &amp; NN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Sílabas</dc:title>
  <dc:creator>Vanessa Jurado</dc:creator>
  <cp:lastModifiedBy>Vanessa Jurado</cp:lastModifiedBy>
  <cp:revision>7</cp:revision>
  <dcterms:created xsi:type="dcterms:W3CDTF">2016-01-22T17:08:28Z</dcterms:created>
  <dcterms:modified xsi:type="dcterms:W3CDTF">2016-02-03T14:53:54Z</dcterms:modified>
</cp:coreProperties>
</file>