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1/23/2017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1/23/2017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1/23/2017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1/23/2017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1/23/2017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1/23/2017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1/23/2017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dirty="0"/>
              <a:t>						¡Los acentos!</a:t>
            </a:r>
            <a:br>
              <a:rPr lang="es-ES" dirty="0"/>
            </a:br>
            <a:br>
              <a:rPr lang="es-ES" dirty="0"/>
            </a:br>
            <a:endParaRPr lang="en-US" dirty="0"/>
          </a:p>
        </p:txBody>
      </p:sp>
      <p:sp>
        <p:nvSpPr>
          <p:cNvPr id="4" name="TextBox 3"/>
          <p:cNvSpPr txBox="1"/>
          <p:nvPr/>
        </p:nvSpPr>
        <p:spPr>
          <a:xfrm>
            <a:off x="2382592" y="6168981"/>
            <a:ext cx="7263685" cy="369332"/>
          </a:xfrm>
          <a:prstGeom prst="rect">
            <a:avLst/>
          </a:prstGeom>
          <a:noFill/>
        </p:spPr>
        <p:txBody>
          <a:bodyPr wrap="square" rtlCol="0">
            <a:spAutoFit/>
          </a:bodyPr>
          <a:lstStyle/>
          <a:p>
            <a:r>
              <a:rPr lang="en-US"/>
              <a:t>http://www.fluentu.com/spanish/blog/spanish-accent-marks/</a:t>
            </a:r>
            <a:endParaRPr lang="en-US" dirty="0"/>
          </a:p>
        </p:txBody>
      </p:sp>
    </p:spTree>
    <p:extLst>
      <p:ext uri="{BB962C8B-B14F-4D97-AF65-F5344CB8AC3E}">
        <p14:creationId xmlns:p14="http://schemas.microsoft.com/office/powerpoint/2010/main" val="247820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Accents on Spanish question words</a:t>
            </a:r>
            <a:endParaRPr lang="en-US" dirty="0"/>
          </a:p>
        </p:txBody>
      </p:sp>
      <p:sp>
        <p:nvSpPr>
          <p:cNvPr id="3" name="Content Placeholder 2"/>
          <p:cNvSpPr>
            <a:spLocks noGrp="1"/>
          </p:cNvSpPr>
          <p:nvPr>
            <p:ph idx="1"/>
          </p:nvPr>
        </p:nvSpPr>
        <p:spPr/>
        <p:txBody>
          <a:bodyPr>
            <a:normAutofit/>
          </a:bodyPr>
          <a:lstStyle/>
          <a:p>
            <a:pPr marL="0" indent="0" fontAlgn="base">
              <a:buNone/>
            </a:pPr>
            <a:r>
              <a:rPr lang="en-US" i="1" dirty="0"/>
              <a:t> </a:t>
            </a:r>
            <a:r>
              <a:rPr lang="en-US" sz="2400" dirty="0"/>
              <a:t>Who?	</a:t>
            </a:r>
            <a:r>
              <a:rPr lang="en-US" sz="2400" i="1" dirty="0"/>
              <a:t> ¿              ?</a:t>
            </a:r>
            <a:r>
              <a:rPr lang="en-US" sz="2400" dirty="0"/>
              <a:t> 			What?</a:t>
            </a:r>
            <a:r>
              <a:rPr lang="en-US" sz="2400" i="1" dirty="0"/>
              <a:t>  		 ¿             ?</a:t>
            </a:r>
            <a:endParaRPr lang="en-US" sz="2400" dirty="0"/>
          </a:p>
          <a:p>
            <a:pPr marL="0" indent="0" fontAlgn="base">
              <a:buNone/>
            </a:pPr>
            <a:r>
              <a:rPr lang="en-US" sz="2400" dirty="0"/>
              <a:t> When?	 </a:t>
            </a:r>
            <a:r>
              <a:rPr lang="en-US" sz="2400" i="1" dirty="0"/>
              <a:t>¿              ?</a:t>
            </a:r>
            <a:r>
              <a:rPr lang="en-US" sz="2400" dirty="0"/>
              <a:t> 			Where?		 ¿             ?</a:t>
            </a:r>
          </a:p>
          <a:p>
            <a:pPr marL="0" indent="0" fontAlgn="base">
              <a:buNone/>
            </a:pPr>
            <a:r>
              <a:rPr lang="en-US" sz="2400" i="1" dirty="0"/>
              <a:t> </a:t>
            </a:r>
            <a:r>
              <a:rPr lang="en-US" sz="2400" dirty="0"/>
              <a:t>Why?		 ¿			 ?			How? 		 ¿			?</a:t>
            </a:r>
          </a:p>
          <a:p>
            <a:pPr marL="0" indent="0" fontAlgn="base">
              <a:buNone/>
            </a:pPr>
            <a:r>
              <a:rPr lang="en-US" sz="2400" i="1" dirty="0"/>
              <a:t> </a:t>
            </a:r>
            <a:r>
              <a:rPr lang="en-US" sz="2400" dirty="0"/>
              <a:t> Which?</a:t>
            </a:r>
            <a:r>
              <a:rPr lang="en-US" sz="2400" i="1" dirty="0"/>
              <a:t>   ¿			 ?			How much/</a:t>
            </a:r>
          </a:p>
          <a:p>
            <a:pPr marL="0" indent="0" fontAlgn="base">
              <a:buNone/>
            </a:pPr>
            <a:r>
              <a:rPr lang="es-ES" sz="2400" i="1" dirty="0"/>
              <a:t>									</a:t>
            </a:r>
            <a:r>
              <a:rPr lang="es-ES" sz="2400" i="1" dirty="0" err="1"/>
              <a:t>How</a:t>
            </a:r>
            <a:r>
              <a:rPr lang="es-ES" sz="2400" i="1" dirty="0"/>
              <a:t> </a:t>
            </a:r>
            <a:r>
              <a:rPr lang="es-ES" sz="2400" i="1" dirty="0" err="1"/>
              <a:t>many</a:t>
            </a:r>
            <a:r>
              <a:rPr lang="es-ES" sz="2400" i="1" dirty="0"/>
              <a:t>?  ¿			?</a:t>
            </a:r>
            <a:endParaRPr lang="en-US" sz="2400" dirty="0"/>
          </a:p>
          <a:p>
            <a:pPr marL="0" indent="0" fontAlgn="base">
              <a:buNone/>
            </a:pPr>
            <a:r>
              <a:rPr lang="en-US" i="1" dirty="0"/>
              <a:t>     </a:t>
            </a:r>
            <a:endParaRPr lang="en-US" dirty="0"/>
          </a:p>
        </p:txBody>
      </p:sp>
    </p:spTree>
    <p:extLst>
      <p:ext uri="{BB962C8B-B14F-4D97-AF65-F5344CB8AC3E}">
        <p14:creationId xmlns:p14="http://schemas.microsoft.com/office/powerpoint/2010/main" val="1030515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Indirect</a:t>
            </a:r>
            <a:r>
              <a:rPr lang="es-ES" dirty="0"/>
              <a:t> </a:t>
            </a:r>
            <a:r>
              <a:rPr lang="es-ES" dirty="0" err="1"/>
              <a:t>embeded</a:t>
            </a:r>
            <a:r>
              <a:rPr lang="es-ES" dirty="0"/>
              <a:t> </a:t>
            </a:r>
            <a:r>
              <a:rPr lang="es-ES" dirty="0" err="1"/>
              <a:t>questions</a:t>
            </a:r>
            <a:r>
              <a:rPr lang="es-ES" dirty="0"/>
              <a:t>. </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Whenever the word “</a:t>
            </a:r>
            <a:r>
              <a:rPr lang="en-US" b="1" i="1" dirty="0" err="1"/>
              <a:t>cuánto</a:t>
            </a:r>
            <a:r>
              <a:rPr lang="en-US" dirty="0"/>
              <a:t>” means “how much/many,” it carries an accent:</a:t>
            </a:r>
          </a:p>
          <a:p>
            <a:pPr marL="0" indent="0" fontAlgn="base">
              <a:buNone/>
            </a:pPr>
            <a:r>
              <a:rPr lang="en-US" i="1" dirty="0"/>
              <a:t>		 </a:t>
            </a:r>
            <a:r>
              <a:rPr lang="en-US" i="1" dirty="0" err="1"/>
              <a:t>Ej</a:t>
            </a:r>
            <a:r>
              <a:rPr lang="en-US" i="1" dirty="0"/>
              <a:t>.  No </a:t>
            </a:r>
            <a:r>
              <a:rPr lang="en-US" i="1" dirty="0" err="1"/>
              <a:t>sé</a:t>
            </a:r>
            <a:r>
              <a:rPr lang="en-US" i="1" dirty="0"/>
              <a:t> </a:t>
            </a:r>
            <a:r>
              <a:rPr lang="en-US" b="1" i="1" dirty="0" err="1"/>
              <a:t>cuántos</a:t>
            </a:r>
            <a:r>
              <a:rPr lang="en-US" i="1" dirty="0"/>
              <a:t> hay</a:t>
            </a:r>
            <a:r>
              <a:rPr lang="en-US" dirty="0"/>
              <a:t>. (I don’t know </a:t>
            </a:r>
            <a:r>
              <a:rPr lang="en-US" b="1" dirty="0"/>
              <a:t>how many</a:t>
            </a:r>
            <a:r>
              <a:rPr lang="en-US" dirty="0"/>
              <a:t> there are.)</a:t>
            </a:r>
          </a:p>
          <a:p>
            <a:pPr fontAlgn="base"/>
            <a:r>
              <a:rPr lang="en-US" dirty="0"/>
              <a:t>When the word “</a:t>
            </a:r>
            <a:r>
              <a:rPr lang="en-US" b="1" i="1" dirty="0" err="1"/>
              <a:t>cómo</a:t>
            </a:r>
            <a:r>
              <a:rPr lang="en-US" dirty="0"/>
              <a:t>” translates to “how,” it carries an accent – no matter where it falls in the sentence. (Without the accent, “</a:t>
            </a:r>
            <a:r>
              <a:rPr lang="en-US" i="1" dirty="0" err="1"/>
              <a:t>como</a:t>
            </a:r>
            <a:r>
              <a:rPr lang="en-US" dirty="0"/>
              <a:t>” means “like” or “as”.)</a:t>
            </a:r>
          </a:p>
          <a:p>
            <a:pPr marL="0" indent="0" fontAlgn="base">
              <a:buNone/>
            </a:pPr>
            <a:r>
              <a:rPr lang="en-US" i="1" dirty="0"/>
              <a:t>		 </a:t>
            </a:r>
            <a:r>
              <a:rPr lang="en-US" i="1" dirty="0" err="1"/>
              <a:t>Ej</a:t>
            </a:r>
            <a:r>
              <a:rPr lang="en-US" i="1" dirty="0"/>
              <a:t>. No </a:t>
            </a:r>
            <a:r>
              <a:rPr lang="en-US" i="1" dirty="0" err="1"/>
              <a:t>entiendo</a:t>
            </a:r>
            <a:r>
              <a:rPr lang="en-US" i="1" dirty="0"/>
              <a:t> </a:t>
            </a:r>
            <a:r>
              <a:rPr lang="en-US" b="1" i="1" dirty="0" err="1"/>
              <a:t>cómo</a:t>
            </a:r>
            <a:r>
              <a:rPr lang="en-US" i="1" dirty="0"/>
              <a:t> lo </a:t>
            </a:r>
            <a:r>
              <a:rPr lang="en-US" i="1" dirty="0" err="1"/>
              <a:t>hace</a:t>
            </a:r>
            <a:r>
              <a:rPr lang="en-US" dirty="0"/>
              <a:t>. (I don’t understand </a:t>
            </a:r>
            <a:r>
              <a:rPr lang="en-US" b="1" dirty="0"/>
              <a:t>how</a:t>
            </a:r>
            <a:r>
              <a:rPr lang="en-US" dirty="0"/>
              <a:t> he does it.)</a:t>
            </a:r>
          </a:p>
          <a:p>
            <a:pPr fontAlgn="base"/>
            <a:r>
              <a:rPr lang="en-US" dirty="0"/>
              <a:t>Likewise, when “</a:t>
            </a:r>
            <a:r>
              <a:rPr lang="en-US" dirty="0" err="1"/>
              <a:t>qué</a:t>
            </a:r>
            <a:r>
              <a:rPr lang="en-US" dirty="0"/>
              <a:t>” means an interrogative “what,” it must carry an accent.</a:t>
            </a:r>
          </a:p>
          <a:p>
            <a:pPr marL="0" indent="0" fontAlgn="base">
              <a:buNone/>
            </a:pPr>
            <a:r>
              <a:rPr lang="en-US" i="1" dirty="0"/>
              <a:t>		 </a:t>
            </a:r>
            <a:r>
              <a:rPr lang="en-US" i="1" dirty="0" err="1"/>
              <a:t>Ej</a:t>
            </a:r>
            <a:r>
              <a:rPr lang="en-US" i="1" dirty="0"/>
              <a:t>.  No </a:t>
            </a:r>
            <a:r>
              <a:rPr lang="en-US" i="1" dirty="0" err="1"/>
              <a:t>sé</a:t>
            </a:r>
            <a:r>
              <a:rPr lang="en-US" i="1" dirty="0"/>
              <a:t> </a:t>
            </a:r>
            <a:r>
              <a:rPr lang="en-US" b="1" i="1" dirty="0" err="1"/>
              <a:t>qué</a:t>
            </a:r>
            <a:r>
              <a:rPr lang="en-US" i="1" dirty="0"/>
              <a:t> </a:t>
            </a:r>
            <a:r>
              <a:rPr lang="en-US" i="1" dirty="0" err="1"/>
              <a:t>hacer</a:t>
            </a:r>
            <a:r>
              <a:rPr lang="en-US" dirty="0"/>
              <a:t>. (I don’t know </a:t>
            </a:r>
            <a:r>
              <a:rPr lang="en-US" b="1" dirty="0"/>
              <a:t>what</a:t>
            </a:r>
            <a:r>
              <a:rPr lang="en-US" dirty="0"/>
              <a:t> to do.)</a:t>
            </a:r>
          </a:p>
          <a:p>
            <a:endParaRPr lang="en-US" dirty="0"/>
          </a:p>
        </p:txBody>
      </p:sp>
    </p:spTree>
    <p:extLst>
      <p:ext uri="{BB962C8B-B14F-4D97-AF65-F5344CB8AC3E}">
        <p14:creationId xmlns:p14="http://schemas.microsoft.com/office/powerpoint/2010/main" val="37107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As </a:t>
            </a:r>
            <a:r>
              <a:rPr lang="es-ES" dirty="0" err="1"/>
              <a:t>pronouns</a:t>
            </a:r>
            <a:r>
              <a:rPr lang="es-ES" dirty="0"/>
              <a:t>; no </a:t>
            </a:r>
            <a:r>
              <a:rPr lang="es-ES" dirty="0" err="1"/>
              <a:t>accent</a:t>
            </a:r>
            <a:r>
              <a:rPr lang="es-ES" dirty="0"/>
              <a:t> </a:t>
            </a:r>
            <a:r>
              <a:rPr lang="es-ES" dirty="0" err="1"/>
              <a:t>mark</a:t>
            </a:r>
            <a:r>
              <a:rPr lang="es-ES" dirty="0"/>
              <a:t>!</a:t>
            </a:r>
            <a:endParaRPr lang="en-US" dirty="0"/>
          </a:p>
        </p:txBody>
      </p:sp>
      <p:sp>
        <p:nvSpPr>
          <p:cNvPr id="3" name="Content Placeholder 2"/>
          <p:cNvSpPr>
            <a:spLocks noGrp="1"/>
          </p:cNvSpPr>
          <p:nvPr>
            <p:ph idx="1"/>
          </p:nvPr>
        </p:nvSpPr>
        <p:spPr>
          <a:xfrm>
            <a:off x="669701" y="2603500"/>
            <a:ext cx="9672033" cy="3416300"/>
          </a:xfrm>
        </p:spPr>
        <p:txBody>
          <a:bodyPr/>
          <a:lstStyle/>
          <a:p>
            <a:pPr fontAlgn="base"/>
            <a:r>
              <a:rPr lang="en-US" dirty="0"/>
              <a:t>When these words are not used in a question or indirect question, but rather as a pronoun, there is no accent mark. Here are three example sentences of this situation:</a:t>
            </a:r>
          </a:p>
          <a:p>
            <a:pPr marL="0" indent="0" fontAlgn="base">
              <a:buNone/>
            </a:pPr>
            <a:r>
              <a:rPr lang="en-US" i="1" dirty="0"/>
              <a:t>     </a:t>
            </a:r>
            <a:r>
              <a:rPr lang="en-US" i="1" dirty="0" err="1"/>
              <a:t>Ej</a:t>
            </a:r>
            <a:r>
              <a:rPr lang="en-US" i="1" dirty="0"/>
              <a:t>.   El </a:t>
            </a:r>
            <a:r>
              <a:rPr lang="en-US" i="1" dirty="0" err="1"/>
              <a:t>chico</a:t>
            </a:r>
            <a:r>
              <a:rPr lang="en-US" i="1" dirty="0"/>
              <a:t> </a:t>
            </a:r>
            <a:r>
              <a:rPr lang="en-US" b="1" i="1" dirty="0"/>
              <a:t>que</a:t>
            </a:r>
            <a:r>
              <a:rPr lang="en-US" i="1" dirty="0"/>
              <a:t> </a:t>
            </a:r>
            <a:r>
              <a:rPr lang="en-US" i="1" dirty="0" err="1"/>
              <a:t>dijo</a:t>
            </a:r>
            <a:r>
              <a:rPr lang="en-US" i="1" dirty="0"/>
              <a:t> </a:t>
            </a:r>
            <a:r>
              <a:rPr lang="en-US" i="1" dirty="0" err="1"/>
              <a:t>eso</a:t>
            </a:r>
            <a:r>
              <a:rPr lang="en-US" i="1" dirty="0"/>
              <a:t> </a:t>
            </a:r>
            <a:r>
              <a:rPr lang="en-US" i="1" dirty="0" err="1"/>
              <a:t>es</a:t>
            </a:r>
            <a:r>
              <a:rPr lang="en-US" i="1" dirty="0"/>
              <a:t> </a:t>
            </a:r>
            <a:r>
              <a:rPr lang="en-US" i="1" dirty="0" err="1"/>
              <a:t>mentiroso</a:t>
            </a:r>
            <a:r>
              <a:rPr lang="en-US" i="1" dirty="0"/>
              <a:t>. </a:t>
            </a:r>
            <a:r>
              <a:rPr lang="en-US" dirty="0"/>
              <a:t>(The boy who said that is a liar.)</a:t>
            </a:r>
          </a:p>
          <a:p>
            <a:pPr marL="0" indent="0" fontAlgn="base">
              <a:buNone/>
            </a:pPr>
            <a:r>
              <a:rPr lang="en-US" i="1" dirty="0"/>
              <a:t>     </a:t>
            </a:r>
            <a:r>
              <a:rPr lang="en-US" i="1" dirty="0" err="1"/>
              <a:t>Ej</a:t>
            </a:r>
            <a:r>
              <a:rPr lang="en-US" i="1" dirty="0"/>
              <a:t>.   </a:t>
            </a:r>
            <a:r>
              <a:rPr lang="en-US" i="1" dirty="0" err="1"/>
              <a:t>Es</a:t>
            </a:r>
            <a:r>
              <a:rPr lang="en-US" i="1" dirty="0"/>
              <a:t> el </a:t>
            </a:r>
            <a:r>
              <a:rPr lang="en-US" i="1" dirty="0" err="1"/>
              <a:t>parque</a:t>
            </a:r>
            <a:r>
              <a:rPr lang="en-US" i="1" dirty="0"/>
              <a:t> </a:t>
            </a:r>
            <a:r>
              <a:rPr lang="en-US" b="1" i="1" dirty="0" err="1"/>
              <a:t>donde</a:t>
            </a:r>
            <a:r>
              <a:rPr lang="en-US" i="1" dirty="0"/>
              <a:t> </a:t>
            </a:r>
            <a:r>
              <a:rPr lang="en-US" i="1" dirty="0" err="1"/>
              <a:t>conocí</a:t>
            </a:r>
            <a:r>
              <a:rPr lang="en-US" i="1" dirty="0"/>
              <a:t> a </a:t>
            </a:r>
            <a:r>
              <a:rPr lang="en-US" i="1" dirty="0" err="1"/>
              <a:t>tu</a:t>
            </a:r>
            <a:r>
              <a:rPr lang="en-US" i="1" dirty="0"/>
              <a:t> </a:t>
            </a:r>
            <a:r>
              <a:rPr lang="en-US" i="1" dirty="0" err="1"/>
              <a:t>madre</a:t>
            </a:r>
            <a:r>
              <a:rPr lang="en-US" i="1" dirty="0"/>
              <a:t>.</a:t>
            </a:r>
            <a:r>
              <a:rPr lang="en-US" dirty="0"/>
              <a:t> (It’s the park where I met your mother.)</a:t>
            </a:r>
          </a:p>
          <a:p>
            <a:pPr marL="0" indent="0" fontAlgn="base">
              <a:buNone/>
            </a:pPr>
            <a:r>
              <a:rPr lang="en-US" i="1" dirty="0"/>
              <a:t>     </a:t>
            </a:r>
            <a:r>
              <a:rPr lang="en-US" i="1" dirty="0" err="1"/>
              <a:t>Ej</a:t>
            </a:r>
            <a:r>
              <a:rPr lang="en-US" i="1" dirty="0"/>
              <a:t>.   No </a:t>
            </a:r>
            <a:r>
              <a:rPr lang="en-US" i="1" dirty="0" err="1"/>
              <a:t>trabajo</a:t>
            </a:r>
            <a:r>
              <a:rPr lang="en-US" i="1" dirty="0"/>
              <a:t> </a:t>
            </a:r>
            <a:r>
              <a:rPr lang="en-US" b="1" i="1" dirty="0" err="1"/>
              <a:t>cuando</a:t>
            </a:r>
            <a:r>
              <a:rPr lang="en-US" b="1" i="1" dirty="0"/>
              <a:t> </a:t>
            </a:r>
            <a:r>
              <a:rPr lang="en-US" i="1" dirty="0" err="1"/>
              <a:t>estoy</a:t>
            </a:r>
            <a:r>
              <a:rPr lang="en-US" i="1" dirty="0"/>
              <a:t> </a:t>
            </a:r>
            <a:r>
              <a:rPr lang="en-US" i="1" dirty="0" err="1"/>
              <a:t>enferma</a:t>
            </a:r>
            <a:r>
              <a:rPr lang="en-US" i="1" dirty="0"/>
              <a:t>. </a:t>
            </a:r>
            <a:r>
              <a:rPr lang="en-US" dirty="0"/>
              <a:t>(I don’t work when I’m sick.)</a:t>
            </a:r>
          </a:p>
          <a:p>
            <a:endParaRPr lang="en-US" dirty="0"/>
          </a:p>
        </p:txBody>
      </p:sp>
    </p:spTree>
    <p:extLst>
      <p:ext uri="{BB962C8B-B14F-4D97-AF65-F5344CB8AC3E}">
        <p14:creationId xmlns:p14="http://schemas.microsoft.com/office/powerpoint/2010/main" val="402466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Finally</a:t>
            </a:r>
            <a:r>
              <a:rPr lang="es-ES" dirty="0"/>
              <a:t>…</a:t>
            </a:r>
            <a:endParaRPr lang="en-US" dirty="0"/>
          </a:p>
        </p:txBody>
      </p:sp>
      <p:sp>
        <p:nvSpPr>
          <p:cNvPr id="3" name="Content Placeholder 2"/>
          <p:cNvSpPr>
            <a:spLocks noGrp="1"/>
          </p:cNvSpPr>
          <p:nvPr>
            <p:ph idx="1"/>
          </p:nvPr>
        </p:nvSpPr>
        <p:spPr>
          <a:xfrm>
            <a:off x="259561" y="3195034"/>
            <a:ext cx="8825659" cy="3662966"/>
          </a:xfrm>
        </p:spPr>
        <p:txBody>
          <a:bodyPr numCol="2">
            <a:normAutofit fontScale="70000" lnSpcReduction="20000"/>
          </a:bodyPr>
          <a:lstStyle/>
          <a:p>
            <a:pPr marL="0" indent="0">
              <a:buNone/>
            </a:pPr>
            <a:r>
              <a:rPr lang="es-ES" i="1" dirty="0"/>
              <a:t>	</a:t>
            </a:r>
          </a:p>
          <a:p>
            <a:pPr marL="0" indent="0">
              <a:buNone/>
            </a:pPr>
            <a:endParaRPr lang="es-ES" i="1" dirty="0"/>
          </a:p>
          <a:p>
            <a:pPr marL="0" indent="0">
              <a:buNone/>
            </a:pPr>
            <a:r>
              <a:rPr lang="es-ES" sz="2300" i="1" dirty="0"/>
              <a:t>Ej. </a:t>
            </a:r>
          </a:p>
          <a:p>
            <a:pPr marL="0" indent="0" fontAlgn="base">
              <a:buNone/>
            </a:pPr>
            <a:r>
              <a:rPr lang="es-ES" sz="2300" i="1" dirty="0"/>
              <a:t>		</a:t>
            </a:r>
            <a:r>
              <a:rPr lang="en-US" sz="2300" b="1" dirty="0"/>
              <a:t> Masculine</a:t>
            </a:r>
          </a:p>
          <a:p>
            <a:pPr marL="0" indent="0" fontAlgn="base">
              <a:buNone/>
            </a:pPr>
            <a:r>
              <a:rPr lang="en-US" sz="2300" i="1" dirty="0"/>
              <a:t>	  </a:t>
            </a:r>
            <a:r>
              <a:rPr lang="en-US" sz="2300" i="1" dirty="0" err="1"/>
              <a:t>éste</a:t>
            </a:r>
            <a:r>
              <a:rPr lang="en-US" sz="2300" i="1" dirty="0"/>
              <a:t>		</a:t>
            </a:r>
            <a:r>
              <a:rPr lang="en-US" sz="2300" dirty="0"/>
              <a:t>(this)</a:t>
            </a:r>
            <a:br>
              <a:rPr lang="en-US" sz="2300" dirty="0"/>
            </a:br>
            <a:r>
              <a:rPr lang="en-US" sz="2300" i="1" dirty="0"/>
              <a:t>   	  </a:t>
            </a:r>
            <a:r>
              <a:rPr lang="en-US" sz="2300" i="1" dirty="0" err="1"/>
              <a:t>éstos</a:t>
            </a:r>
            <a:r>
              <a:rPr lang="en-US" sz="2300" dirty="0"/>
              <a:t> 		(these)</a:t>
            </a:r>
            <a:br>
              <a:rPr lang="en-US" sz="2300" dirty="0"/>
            </a:br>
            <a:r>
              <a:rPr lang="en-US" sz="2300" i="1" dirty="0"/>
              <a:t>   	  </a:t>
            </a:r>
            <a:r>
              <a:rPr lang="en-US" sz="2300" i="1" dirty="0" err="1"/>
              <a:t>ése</a:t>
            </a:r>
            <a:r>
              <a:rPr lang="en-US" sz="2300" dirty="0"/>
              <a:t> 		(that)</a:t>
            </a:r>
            <a:br>
              <a:rPr lang="en-US" sz="2300" dirty="0"/>
            </a:br>
            <a:r>
              <a:rPr lang="en-US" sz="2300" i="1" dirty="0"/>
              <a:t>   	  </a:t>
            </a:r>
            <a:r>
              <a:rPr lang="en-US" sz="2300" i="1" dirty="0" err="1"/>
              <a:t>ésos</a:t>
            </a:r>
            <a:r>
              <a:rPr lang="en-US" sz="2300" dirty="0"/>
              <a:t> 		(those)</a:t>
            </a:r>
            <a:br>
              <a:rPr lang="en-US" sz="2300" dirty="0"/>
            </a:br>
            <a:r>
              <a:rPr lang="en-US" sz="2300" i="1" dirty="0"/>
              <a:t>   	  </a:t>
            </a:r>
            <a:r>
              <a:rPr lang="en-US" sz="2300" i="1" dirty="0" err="1"/>
              <a:t>aquél</a:t>
            </a:r>
            <a:r>
              <a:rPr lang="en-US" sz="2300" i="1" dirty="0"/>
              <a:t>		</a:t>
            </a:r>
            <a:r>
              <a:rPr lang="en-US" sz="2300" dirty="0"/>
              <a:t>(that over there)</a:t>
            </a:r>
            <a:br>
              <a:rPr lang="en-US" sz="2300" dirty="0"/>
            </a:br>
            <a:r>
              <a:rPr lang="en-US" sz="2300" i="1" dirty="0"/>
              <a:t>  	  </a:t>
            </a:r>
            <a:r>
              <a:rPr lang="en-US" sz="2300" i="1" dirty="0" err="1"/>
              <a:t>aquéllos</a:t>
            </a:r>
            <a:r>
              <a:rPr lang="en-US" sz="2300" dirty="0"/>
              <a:t> 	(those over there)</a:t>
            </a:r>
          </a:p>
          <a:p>
            <a:pPr marL="0" indent="0" fontAlgn="base">
              <a:buNone/>
            </a:pPr>
            <a:r>
              <a:rPr lang="en-US" sz="2300" b="1" dirty="0"/>
              <a:t>	</a:t>
            </a:r>
          </a:p>
          <a:p>
            <a:pPr marL="0" indent="0" fontAlgn="base">
              <a:buNone/>
            </a:pPr>
            <a:endParaRPr lang="en-US" sz="2300" b="1" dirty="0"/>
          </a:p>
          <a:p>
            <a:pPr marL="0" indent="0" fontAlgn="base">
              <a:buNone/>
            </a:pPr>
            <a:endParaRPr lang="en-US" sz="2300" b="1" dirty="0"/>
          </a:p>
          <a:p>
            <a:pPr marL="0" indent="0" fontAlgn="base">
              <a:buNone/>
            </a:pPr>
            <a:endParaRPr lang="en-US" sz="2300" b="1" dirty="0"/>
          </a:p>
          <a:p>
            <a:pPr marL="0" indent="0" fontAlgn="base">
              <a:buNone/>
            </a:pPr>
            <a:endParaRPr lang="en-US" sz="2300" b="1" dirty="0"/>
          </a:p>
          <a:p>
            <a:pPr marL="0" indent="0" fontAlgn="base">
              <a:buNone/>
            </a:pPr>
            <a:endParaRPr lang="en-US" sz="2300" b="1" dirty="0"/>
          </a:p>
          <a:p>
            <a:pPr marL="0" indent="0" fontAlgn="base">
              <a:buNone/>
            </a:pPr>
            <a:r>
              <a:rPr lang="en-US" sz="2300" b="1" dirty="0"/>
              <a:t>		Feminine</a:t>
            </a:r>
          </a:p>
          <a:p>
            <a:pPr marL="0" indent="0" fontAlgn="base">
              <a:buNone/>
            </a:pPr>
            <a:r>
              <a:rPr lang="en-US" sz="2300" i="1" dirty="0"/>
              <a:t>    	</a:t>
            </a:r>
            <a:r>
              <a:rPr lang="en-US" sz="2300" i="1" dirty="0" err="1"/>
              <a:t>ésta</a:t>
            </a:r>
            <a:r>
              <a:rPr lang="en-US" sz="2300" dirty="0"/>
              <a:t> 		(this)</a:t>
            </a:r>
            <a:br>
              <a:rPr lang="en-US" sz="2300" dirty="0"/>
            </a:br>
            <a:r>
              <a:rPr lang="en-US" sz="2300" i="1" dirty="0"/>
              <a:t>   	</a:t>
            </a:r>
            <a:r>
              <a:rPr lang="en-US" sz="2300" i="1" dirty="0" err="1"/>
              <a:t>éstas</a:t>
            </a:r>
            <a:r>
              <a:rPr lang="en-US" sz="2300" dirty="0"/>
              <a:t> 		(these)</a:t>
            </a:r>
            <a:br>
              <a:rPr lang="en-US" sz="2300" dirty="0"/>
            </a:br>
            <a:r>
              <a:rPr lang="en-US" sz="2300" i="1" dirty="0"/>
              <a:t>     	</a:t>
            </a:r>
            <a:r>
              <a:rPr lang="en-US" sz="2300" i="1" dirty="0" err="1"/>
              <a:t>ésa</a:t>
            </a:r>
            <a:r>
              <a:rPr lang="en-US" sz="2300" dirty="0"/>
              <a:t> 			(that)</a:t>
            </a:r>
            <a:br>
              <a:rPr lang="en-US" sz="2300" dirty="0"/>
            </a:br>
            <a:r>
              <a:rPr lang="en-US" sz="2300" i="1" dirty="0"/>
              <a:t>    	</a:t>
            </a:r>
            <a:r>
              <a:rPr lang="en-US" sz="2300" i="1" dirty="0" err="1"/>
              <a:t>ésas</a:t>
            </a:r>
            <a:r>
              <a:rPr lang="en-US" sz="2300" dirty="0"/>
              <a:t> 		(those)</a:t>
            </a:r>
            <a:br>
              <a:rPr lang="en-US" sz="2300" dirty="0"/>
            </a:br>
            <a:r>
              <a:rPr lang="en-US" sz="2300" i="1" dirty="0"/>
              <a:t>    	</a:t>
            </a:r>
            <a:r>
              <a:rPr lang="en-US" sz="2300" i="1" dirty="0" err="1"/>
              <a:t>aquélla</a:t>
            </a:r>
            <a:r>
              <a:rPr lang="en-US" sz="2300" dirty="0"/>
              <a:t> 		(that over there)</a:t>
            </a:r>
            <a:br>
              <a:rPr lang="en-US" sz="2300" dirty="0"/>
            </a:br>
            <a:r>
              <a:rPr lang="en-US" sz="2300" i="1" dirty="0"/>
              <a:t>     	</a:t>
            </a:r>
            <a:r>
              <a:rPr lang="en-US" sz="2300" i="1" dirty="0" err="1"/>
              <a:t>aquéllas</a:t>
            </a:r>
            <a:r>
              <a:rPr lang="en-US" sz="2300" dirty="0"/>
              <a:t> 		(those over there)</a:t>
            </a:r>
          </a:p>
          <a:p>
            <a:pPr marL="0" indent="0" fontAlgn="base">
              <a:buNone/>
            </a:pPr>
            <a:endParaRPr lang="en-US" dirty="0"/>
          </a:p>
          <a:p>
            <a:pPr marL="0" indent="0" fontAlgn="base">
              <a:buNone/>
            </a:pPr>
            <a:endParaRPr lang="en-US" dirty="0"/>
          </a:p>
          <a:p>
            <a:pPr marL="0" indent="0">
              <a:buNone/>
            </a:pPr>
            <a:endParaRPr lang="en-US" i="1" dirty="0"/>
          </a:p>
        </p:txBody>
      </p:sp>
      <p:sp>
        <p:nvSpPr>
          <p:cNvPr id="4" name="Rectangle 3"/>
          <p:cNvSpPr/>
          <p:nvPr/>
        </p:nvSpPr>
        <p:spPr>
          <a:xfrm>
            <a:off x="889896" y="2184215"/>
            <a:ext cx="9738348" cy="1477328"/>
          </a:xfrm>
          <a:prstGeom prst="rect">
            <a:avLst/>
          </a:prstGeom>
        </p:spPr>
        <p:txBody>
          <a:bodyPr wrap="square">
            <a:spAutoFit/>
          </a:bodyPr>
          <a:lstStyle/>
          <a:p>
            <a:r>
              <a:rPr lang="es-ES" b="1" dirty="0" err="1"/>
              <a:t>Demostrative</a:t>
            </a:r>
            <a:r>
              <a:rPr lang="es-ES" b="1" dirty="0"/>
              <a:t> </a:t>
            </a:r>
            <a:r>
              <a:rPr lang="es-ES" b="1" dirty="0" err="1"/>
              <a:t>pronouns</a:t>
            </a:r>
            <a:endParaRPr lang="en-US" b="1" dirty="0"/>
          </a:p>
          <a:p>
            <a:r>
              <a:rPr lang="en-US" dirty="0"/>
              <a:t>Spanish accents are used in feminine and masculine demonstrative pronouns (this one, that one) to differentiate them from the demonstrative adjectives (this –, that –), which are identical except that they don’t carry an accent mark. </a:t>
            </a:r>
            <a:r>
              <a:rPr lang="en-US" i="1" dirty="0"/>
              <a:t>Pronouns: replace nouns. Adjectives: describe nouns.</a:t>
            </a:r>
          </a:p>
        </p:txBody>
      </p:sp>
      <p:sp>
        <p:nvSpPr>
          <p:cNvPr id="5" name="TextBox 4"/>
          <p:cNvSpPr txBox="1"/>
          <p:nvPr/>
        </p:nvSpPr>
        <p:spPr>
          <a:xfrm>
            <a:off x="8750175" y="4055165"/>
            <a:ext cx="2332383" cy="1477328"/>
          </a:xfrm>
          <a:prstGeom prst="rect">
            <a:avLst/>
          </a:prstGeom>
          <a:noFill/>
        </p:spPr>
        <p:txBody>
          <a:bodyPr wrap="square" rtlCol="0">
            <a:spAutoFit/>
          </a:bodyPr>
          <a:lstStyle/>
          <a:p>
            <a:r>
              <a:rPr lang="es-ES" dirty="0"/>
              <a:t>	</a:t>
            </a:r>
            <a:r>
              <a:rPr lang="es-ES" b="1" dirty="0"/>
              <a:t>Neutral</a:t>
            </a:r>
          </a:p>
          <a:p>
            <a:r>
              <a:rPr lang="en-US" i="1" dirty="0"/>
              <a:t> </a:t>
            </a:r>
            <a:r>
              <a:rPr lang="en-US" i="1" dirty="0" err="1"/>
              <a:t>esto</a:t>
            </a:r>
            <a:r>
              <a:rPr lang="en-US" dirty="0"/>
              <a:t> 	(this)</a:t>
            </a:r>
            <a:br>
              <a:rPr lang="en-US" dirty="0"/>
            </a:br>
            <a:r>
              <a:rPr lang="en-US" i="1" dirty="0"/>
              <a:t> </a:t>
            </a:r>
            <a:r>
              <a:rPr lang="en-US" i="1" dirty="0" err="1"/>
              <a:t>eso</a:t>
            </a:r>
            <a:r>
              <a:rPr lang="en-US" i="1" dirty="0"/>
              <a:t>		</a:t>
            </a:r>
            <a:r>
              <a:rPr lang="en-US" dirty="0"/>
              <a:t>(that)</a:t>
            </a:r>
            <a:br>
              <a:rPr lang="en-US" dirty="0"/>
            </a:br>
            <a:r>
              <a:rPr lang="en-US" i="1" dirty="0"/>
              <a:t> </a:t>
            </a:r>
            <a:r>
              <a:rPr lang="en-US" i="1" dirty="0" err="1"/>
              <a:t>aquello</a:t>
            </a:r>
            <a:r>
              <a:rPr lang="en-US" dirty="0"/>
              <a:t>(that over there)</a:t>
            </a:r>
          </a:p>
        </p:txBody>
      </p:sp>
    </p:spTree>
    <p:extLst>
      <p:ext uri="{BB962C8B-B14F-4D97-AF65-F5344CB8AC3E}">
        <p14:creationId xmlns:p14="http://schemas.microsoft.com/office/powerpoint/2010/main" val="2931929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9683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152740"/>
            <a:ext cx="8825659" cy="3416300"/>
          </a:xfrm>
        </p:spPr>
        <p:txBody>
          <a:bodyPr>
            <a:normAutofit/>
          </a:bodyPr>
          <a:lstStyle/>
          <a:p>
            <a:pPr marL="0" indent="0">
              <a:buNone/>
            </a:pPr>
            <a:r>
              <a:rPr lang="en-US" sz="2800" dirty="0"/>
              <a:t>There are two basic rules in Spanish that tell us where to put the stress of a word. Stress is important, as it can sometimes be the only way to distinguish two words. It’s the difference between “insult” (IN-</a:t>
            </a:r>
            <a:r>
              <a:rPr lang="en-US" sz="2800" dirty="0" err="1"/>
              <a:t>sult</a:t>
            </a:r>
            <a:r>
              <a:rPr lang="en-US" sz="2800" dirty="0"/>
              <a:t>), as in “I couldn’t think of a good </a:t>
            </a:r>
            <a:r>
              <a:rPr lang="en-US" sz="2800" b="1" dirty="0"/>
              <a:t>in</a:t>
            </a:r>
            <a:r>
              <a:rPr lang="en-US" sz="2800" dirty="0"/>
              <a:t>sult,” and “insult” (in-SULT), as in “She’s going to in</a:t>
            </a:r>
            <a:r>
              <a:rPr lang="en-US" sz="2800" b="1" dirty="0"/>
              <a:t>sult</a:t>
            </a:r>
            <a:r>
              <a:rPr lang="en-US" sz="2800" dirty="0"/>
              <a:t> me now, I just know it.”</a:t>
            </a:r>
            <a:endParaRPr lang="en-US" sz="2800" b="1" dirty="0"/>
          </a:p>
        </p:txBody>
      </p:sp>
    </p:spTree>
    <p:extLst>
      <p:ext uri="{BB962C8B-B14F-4D97-AF65-F5344CB8AC3E}">
        <p14:creationId xmlns:p14="http://schemas.microsoft.com/office/powerpoint/2010/main" val="415689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Intentalo…</a:t>
            </a:r>
            <a:endParaRPr lang="en-US" dirty="0"/>
          </a:p>
        </p:txBody>
      </p:sp>
      <p:sp>
        <p:nvSpPr>
          <p:cNvPr id="3" name="Content Placeholder 2"/>
          <p:cNvSpPr>
            <a:spLocks noGrp="1"/>
          </p:cNvSpPr>
          <p:nvPr>
            <p:ph idx="1"/>
          </p:nvPr>
        </p:nvSpPr>
        <p:spPr>
          <a:xfrm>
            <a:off x="4507606" y="2603500"/>
            <a:ext cx="5473007" cy="3416300"/>
          </a:xfrm>
        </p:spPr>
        <p:txBody>
          <a:bodyPr>
            <a:normAutofit/>
          </a:bodyPr>
          <a:lstStyle/>
          <a:p>
            <a:r>
              <a:rPr lang="es-ES" sz="2800" dirty="0" err="1"/>
              <a:t>Intelligent</a:t>
            </a:r>
            <a:endParaRPr lang="es-ES" sz="2800" dirty="0"/>
          </a:p>
          <a:p>
            <a:r>
              <a:rPr lang="es-ES" sz="2800" dirty="0" err="1"/>
              <a:t>Responsible</a:t>
            </a:r>
            <a:endParaRPr lang="es-ES" sz="2800" dirty="0"/>
          </a:p>
          <a:p>
            <a:r>
              <a:rPr lang="es-ES" sz="2800" dirty="0" err="1"/>
              <a:t>Punctual</a:t>
            </a:r>
            <a:endParaRPr lang="es-ES" sz="2800" dirty="0"/>
          </a:p>
          <a:p>
            <a:r>
              <a:rPr lang="es-ES" sz="2800" dirty="0" err="1"/>
              <a:t>Generous</a:t>
            </a:r>
            <a:endParaRPr lang="es-ES" sz="2800" dirty="0"/>
          </a:p>
          <a:p>
            <a:r>
              <a:rPr lang="es-ES" sz="2800" dirty="0" err="1"/>
              <a:t>Respectful</a:t>
            </a:r>
            <a:endParaRPr lang="es-ES" sz="2800" dirty="0"/>
          </a:p>
        </p:txBody>
      </p:sp>
    </p:spTree>
    <p:extLst>
      <p:ext uri="{BB962C8B-B14F-4D97-AF65-F5344CB8AC3E}">
        <p14:creationId xmlns:p14="http://schemas.microsoft.com/office/powerpoint/2010/main" val="139038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Words ending in a vowel, n, or s.</a:t>
            </a:r>
            <a:endParaRPr lang="en-US" dirty="0"/>
          </a:p>
        </p:txBody>
      </p:sp>
      <p:sp>
        <p:nvSpPr>
          <p:cNvPr id="3" name="Content Placeholder 2"/>
          <p:cNvSpPr>
            <a:spLocks noGrp="1"/>
          </p:cNvSpPr>
          <p:nvPr>
            <p:ph idx="1"/>
          </p:nvPr>
        </p:nvSpPr>
        <p:spPr>
          <a:xfrm>
            <a:off x="1017431" y="2240923"/>
            <a:ext cx="9878095" cy="3992451"/>
          </a:xfrm>
        </p:spPr>
        <p:txBody>
          <a:bodyPr>
            <a:normAutofit/>
          </a:bodyPr>
          <a:lstStyle/>
          <a:p>
            <a:pPr marL="0" indent="0" fontAlgn="base">
              <a:buNone/>
            </a:pPr>
            <a:r>
              <a:rPr lang="en-US" sz="3200" dirty="0"/>
              <a:t>For words that end in a vowel, the letter “</a:t>
            </a:r>
            <a:r>
              <a:rPr lang="en-US" sz="3200" i="1" dirty="0"/>
              <a:t>n,</a:t>
            </a:r>
            <a:r>
              <a:rPr lang="en-US" sz="3200" dirty="0"/>
              <a:t>” or the letter “</a:t>
            </a:r>
            <a:r>
              <a:rPr lang="en-US" sz="3200" i="1" dirty="0"/>
              <a:t>s,</a:t>
            </a:r>
            <a:r>
              <a:rPr lang="en-US" sz="3200" dirty="0"/>
              <a:t>” the stress is on the </a:t>
            </a:r>
            <a:r>
              <a:rPr lang="en-US" sz="3200" b="1" dirty="0"/>
              <a:t>next to last </a:t>
            </a:r>
            <a:r>
              <a:rPr lang="en-US" sz="3200" dirty="0"/>
              <a:t>syllable.</a:t>
            </a:r>
          </a:p>
          <a:p>
            <a:pPr marL="0" indent="0" fontAlgn="base">
              <a:buNone/>
            </a:pPr>
            <a:r>
              <a:rPr lang="en-US" sz="2200" dirty="0"/>
              <a:t>Examples:</a:t>
            </a:r>
          </a:p>
          <a:p>
            <a:pPr marL="0" indent="0" fontAlgn="base">
              <a:buNone/>
            </a:pPr>
            <a:r>
              <a:rPr lang="en-US" sz="2200" i="1" dirty="0"/>
              <a:t>   </a:t>
            </a:r>
            <a:r>
              <a:rPr lang="en-US" sz="2200" i="1" dirty="0" err="1"/>
              <a:t>todo</a:t>
            </a:r>
            <a:r>
              <a:rPr lang="en-US" sz="2200" i="1" dirty="0"/>
              <a:t> (</a:t>
            </a:r>
            <a:r>
              <a:rPr lang="en-US" sz="2200" b="1" i="1" dirty="0"/>
              <a:t>to</a:t>
            </a:r>
            <a:r>
              <a:rPr lang="en-US" sz="2200" i="1" dirty="0"/>
              <a:t>-do</a:t>
            </a:r>
            <a:r>
              <a:rPr lang="en-US" sz="2200" dirty="0"/>
              <a:t>) all/every			</a:t>
            </a:r>
            <a:r>
              <a:rPr lang="en-US" sz="2200" i="1" dirty="0"/>
              <a:t> 	</a:t>
            </a:r>
            <a:r>
              <a:rPr lang="en-US" sz="2200" i="1" dirty="0" err="1"/>
              <a:t>inteligente</a:t>
            </a:r>
            <a:r>
              <a:rPr lang="en-US" sz="2200" i="1" dirty="0"/>
              <a:t> (in-</a:t>
            </a:r>
            <a:r>
              <a:rPr lang="en-US" sz="2200" i="1" dirty="0" err="1"/>
              <a:t>te</a:t>
            </a:r>
            <a:r>
              <a:rPr lang="en-US" sz="2200" i="1" dirty="0"/>
              <a:t>-li-</a:t>
            </a:r>
            <a:r>
              <a:rPr lang="en-US" sz="2200" b="1" i="1" dirty="0"/>
              <a:t>gen</a:t>
            </a:r>
            <a:r>
              <a:rPr lang="en-US" sz="2200" i="1" dirty="0"/>
              <a:t>-</a:t>
            </a:r>
            <a:r>
              <a:rPr lang="en-US" sz="2200" i="1" dirty="0" err="1"/>
              <a:t>te</a:t>
            </a:r>
            <a:r>
              <a:rPr lang="en-US" sz="2200" i="1" dirty="0"/>
              <a:t>) </a:t>
            </a:r>
            <a:r>
              <a:rPr lang="en-US" sz="2200" dirty="0"/>
              <a:t>smart</a:t>
            </a:r>
          </a:p>
          <a:p>
            <a:pPr marL="0" indent="0" fontAlgn="base">
              <a:buNone/>
            </a:pPr>
            <a:r>
              <a:rPr lang="en-US" sz="2200" i="1" dirty="0"/>
              <a:t>   el </a:t>
            </a:r>
            <a:r>
              <a:rPr lang="en-US" sz="2200" i="1" dirty="0" err="1"/>
              <a:t>examen</a:t>
            </a:r>
            <a:r>
              <a:rPr lang="en-US" sz="2200" i="1" dirty="0"/>
              <a:t> (e-</a:t>
            </a:r>
            <a:r>
              <a:rPr lang="en-US" sz="2200" b="1" i="1" dirty="0" err="1"/>
              <a:t>xa</a:t>
            </a:r>
            <a:r>
              <a:rPr lang="en-US" sz="2200" i="1" dirty="0"/>
              <a:t>-men) </a:t>
            </a:r>
            <a:r>
              <a:rPr lang="en-US" sz="2200" dirty="0"/>
              <a:t>exam	</a:t>
            </a:r>
            <a:r>
              <a:rPr lang="en-US" sz="2200" i="1" dirty="0"/>
              <a:t> 	</a:t>
            </a:r>
            <a:r>
              <a:rPr lang="en-US" sz="2200" i="1" dirty="0" err="1"/>
              <a:t>joven</a:t>
            </a:r>
            <a:r>
              <a:rPr lang="en-US" sz="2200" i="1" dirty="0"/>
              <a:t> (</a:t>
            </a:r>
            <a:r>
              <a:rPr lang="en-US" sz="2200" b="1" i="1" dirty="0"/>
              <a:t>jo</a:t>
            </a:r>
            <a:r>
              <a:rPr lang="en-US" sz="2200" dirty="0"/>
              <a:t>-</a:t>
            </a:r>
            <a:r>
              <a:rPr lang="en-US" sz="2200" dirty="0" err="1"/>
              <a:t>ven</a:t>
            </a:r>
            <a:r>
              <a:rPr lang="en-US" sz="2200" i="1" dirty="0"/>
              <a:t>)</a:t>
            </a:r>
            <a:r>
              <a:rPr lang="en-US" sz="2200" dirty="0"/>
              <a:t> young</a:t>
            </a:r>
          </a:p>
          <a:p>
            <a:pPr marL="0" indent="0" fontAlgn="base">
              <a:buNone/>
            </a:pPr>
            <a:r>
              <a:rPr lang="en-US" sz="2200" i="1" dirty="0"/>
              <a:t>   lunes (</a:t>
            </a:r>
            <a:r>
              <a:rPr lang="en-US" sz="2200" b="1" i="1" dirty="0" err="1"/>
              <a:t>lu</a:t>
            </a:r>
            <a:r>
              <a:rPr lang="en-US" sz="2200" i="1" dirty="0" err="1"/>
              <a:t>-nes</a:t>
            </a:r>
            <a:r>
              <a:rPr lang="en-US" sz="2200" i="1" dirty="0"/>
              <a:t>) </a:t>
            </a:r>
            <a:r>
              <a:rPr lang="en-US" sz="2200" dirty="0"/>
              <a:t>Monday			</a:t>
            </a:r>
            <a:r>
              <a:rPr lang="en-US" sz="2200" i="1" dirty="0" err="1"/>
              <a:t>los</a:t>
            </a:r>
            <a:r>
              <a:rPr lang="en-US" sz="2200" i="1" dirty="0"/>
              <a:t> </a:t>
            </a:r>
            <a:r>
              <a:rPr lang="en-US" sz="2200" i="1" dirty="0" err="1"/>
              <a:t>calcetines</a:t>
            </a:r>
            <a:r>
              <a:rPr lang="en-US" sz="2200" i="1" dirty="0"/>
              <a:t> (</a:t>
            </a:r>
            <a:r>
              <a:rPr lang="en-US" sz="2200" i="1" dirty="0" err="1"/>
              <a:t>cal-ce-</a:t>
            </a:r>
            <a:r>
              <a:rPr lang="en-US" sz="2200" b="1" i="1" dirty="0" err="1"/>
              <a:t>ti</a:t>
            </a:r>
            <a:r>
              <a:rPr lang="en-US" sz="2200" i="1" dirty="0" err="1"/>
              <a:t>-nes</a:t>
            </a:r>
            <a:r>
              <a:rPr lang="en-US" sz="2200" i="1" dirty="0"/>
              <a:t>)</a:t>
            </a:r>
            <a:r>
              <a:rPr lang="en-US" sz="2200" dirty="0"/>
              <a:t> socks</a:t>
            </a:r>
          </a:p>
          <a:p>
            <a:endParaRPr lang="en-US" dirty="0"/>
          </a:p>
        </p:txBody>
      </p:sp>
    </p:spTree>
    <p:extLst>
      <p:ext uri="{BB962C8B-B14F-4D97-AF65-F5344CB8AC3E}">
        <p14:creationId xmlns:p14="http://schemas.microsoft.com/office/powerpoint/2010/main" val="97310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86781" cy="706964"/>
          </a:xfrm>
        </p:spPr>
        <p:txBody>
          <a:bodyPr/>
          <a:lstStyle/>
          <a:p>
            <a:r>
              <a:rPr lang="en-US" b="1" dirty="0"/>
              <a:t>2. Words ending in a consonant (not n, s)</a:t>
            </a:r>
            <a:endParaRPr lang="en-US" dirty="0"/>
          </a:p>
        </p:txBody>
      </p:sp>
      <p:sp>
        <p:nvSpPr>
          <p:cNvPr id="3" name="Content Placeholder 2"/>
          <p:cNvSpPr>
            <a:spLocks noGrp="1"/>
          </p:cNvSpPr>
          <p:nvPr>
            <p:ph idx="1"/>
          </p:nvPr>
        </p:nvSpPr>
        <p:spPr>
          <a:xfrm>
            <a:off x="1154954" y="2603500"/>
            <a:ext cx="9753452" cy="3416300"/>
          </a:xfrm>
        </p:spPr>
        <p:txBody>
          <a:bodyPr>
            <a:normAutofit fontScale="92500" lnSpcReduction="20000"/>
          </a:bodyPr>
          <a:lstStyle/>
          <a:p>
            <a:pPr marL="0" indent="0" fontAlgn="base">
              <a:buNone/>
            </a:pPr>
            <a:r>
              <a:rPr lang="en-US" sz="3200" dirty="0"/>
              <a:t>For words that end in all other consonants (not “</a:t>
            </a:r>
            <a:r>
              <a:rPr lang="en-US" sz="3200" i="1" dirty="0"/>
              <a:t>n</a:t>
            </a:r>
            <a:r>
              <a:rPr lang="en-US" sz="3200" dirty="0"/>
              <a:t>” or “</a:t>
            </a:r>
            <a:r>
              <a:rPr lang="en-US" sz="3200" i="1" dirty="0"/>
              <a:t>s</a:t>
            </a:r>
            <a:r>
              <a:rPr lang="en-US" sz="3200" dirty="0"/>
              <a:t>”), the stress falls on the </a:t>
            </a:r>
            <a:r>
              <a:rPr lang="en-US" sz="3200" b="1" dirty="0"/>
              <a:t>last</a:t>
            </a:r>
            <a:r>
              <a:rPr lang="en-US" sz="3200" dirty="0"/>
              <a:t> syllable.</a:t>
            </a:r>
          </a:p>
          <a:p>
            <a:pPr marL="0" indent="0" fontAlgn="base">
              <a:buNone/>
            </a:pPr>
            <a:r>
              <a:rPr lang="en-US" dirty="0"/>
              <a:t>Examples:</a:t>
            </a:r>
          </a:p>
          <a:p>
            <a:pPr marL="0" indent="0" fontAlgn="base">
              <a:buNone/>
            </a:pPr>
            <a:r>
              <a:rPr lang="en-US" i="1" dirty="0"/>
              <a:t>     </a:t>
            </a:r>
            <a:r>
              <a:rPr lang="en-US" sz="2400" i="1" dirty="0"/>
              <a:t>comer (co-</a:t>
            </a:r>
            <a:r>
              <a:rPr lang="en-US" sz="2400" b="1" i="1" dirty="0" err="1"/>
              <a:t>mer</a:t>
            </a:r>
            <a:r>
              <a:rPr lang="en-US" sz="2400" i="1" dirty="0"/>
              <a:t>)</a:t>
            </a:r>
            <a:r>
              <a:rPr lang="en-US" sz="2400" dirty="0"/>
              <a:t>to eat				</a:t>
            </a:r>
            <a:r>
              <a:rPr lang="en-US" sz="2400" i="1" dirty="0"/>
              <a:t> la ciudad (</a:t>
            </a:r>
            <a:r>
              <a:rPr lang="en-US" sz="2400" i="1" dirty="0" err="1"/>
              <a:t>ciu</a:t>
            </a:r>
            <a:r>
              <a:rPr lang="en-US" sz="2400" i="1" dirty="0"/>
              <a:t>-</a:t>
            </a:r>
            <a:r>
              <a:rPr lang="en-US" sz="2400" b="1" i="1" dirty="0"/>
              <a:t>dad</a:t>
            </a:r>
            <a:r>
              <a:rPr lang="en-US" sz="2400" dirty="0"/>
              <a:t>)  the city</a:t>
            </a:r>
          </a:p>
          <a:p>
            <a:pPr marL="0" indent="0" fontAlgn="base">
              <a:buNone/>
            </a:pPr>
            <a:r>
              <a:rPr lang="en-US" sz="2400" i="1" dirty="0"/>
              <a:t>    el animal (a-</a:t>
            </a:r>
            <a:r>
              <a:rPr lang="en-US" sz="2400" i="1" dirty="0" err="1"/>
              <a:t>ni</a:t>
            </a:r>
            <a:r>
              <a:rPr lang="en-US" sz="2400" i="1" dirty="0"/>
              <a:t>-</a:t>
            </a:r>
            <a:r>
              <a:rPr lang="en-US" sz="2400" b="1" i="1" dirty="0"/>
              <a:t>mal</a:t>
            </a:r>
            <a:r>
              <a:rPr lang="en-US" sz="2400" i="1" dirty="0"/>
              <a:t>)</a:t>
            </a:r>
            <a:r>
              <a:rPr lang="en-US" sz="2400" dirty="0"/>
              <a:t>the animal	</a:t>
            </a:r>
            <a:r>
              <a:rPr lang="en-US" sz="2400" i="1" dirty="0"/>
              <a:t> 	Madrid (Ma-</a:t>
            </a:r>
            <a:r>
              <a:rPr lang="en-US" sz="2400" b="1" i="1" dirty="0" err="1"/>
              <a:t>drid</a:t>
            </a:r>
            <a:r>
              <a:rPr lang="en-US" sz="2400" i="1" dirty="0"/>
              <a:t>)</a:t>
            </a:r>
            <a:r>
              <a:rPr lang="en-US" sz="2400" dirty="0"/>
              <a:t>  Madrid</a:t>
            </a:r>
          </a:p>
          <a:p>
            <a:pPr marL="0" indent="0" fontAlgn="base">
              <a:buNone/>
            </a:pPr>
            <a:r>
              <a:rPr lang="es-ES" sz="2400" dirty="0"/>
              <a:t>    </a:t>
            </a:r>
            <a:r>
              <a:rPr lang="en-US" sz="2400" i="1" dirty="0"/>
              <a:t>el </a:t>
            </a:r>
            <a:r>
              <a:rPr lang="en-US" sz="2400" i="1" dirty="0" err="1"/>
              <a:t>profesor</a:t>
            </a:r>
            <a:r>
              <a:rPr lang="en-US" sz="2400" i="1" dirty="0"/>
              <a:t> (pro-</a:t>
            </a:r>
            <a:r>
              <a:rPr lang="en-US" sz="2400" i="1" dirty="0" err="1"/>
              <a:t>fe</a:t>
            </a:r>
            <a:r>
              <a:rPr lang="en-US" sz="2400" i="1" dirty="0"/>
              <a:t>-</a:t>
            </a:r>
            <a:r>
              <a:rPr lang="en-US" sz="2400" b="1" i="1" dirty="0" err="1"/>
              <a:t>sor</a:t>
            </a:r>
            <a:r>
              <a:rPr lang="en-US" sz="2400" dirty="0"/>
              <a:t>)  the professor/teacher</a:t>
            </a:r>
          </a:p>
          <a:p>
            <a:pPr marL="0" indent="0" fontAlgn="base">
              <a:buNone/>
            </a:pPr>
            <a:endParaRPr lang="en-US" sz="2400" dirty="0"/>
          </a:p>
          <a:p>
            <a:pPr marL="0" indent="0" fontAlgn="base">
              <a:buNone/>
            </a:pPr>
            <a:endParaRPr lang="en-US" dirty="0"/>
          </a:p>
          <a:p>
            <a:pPr marL="0" indent="0" fontAlgn="base">
              <a:buNone/>
            </a:pPr>
            <a:r>
              <a:rPr lang="en-US" i="1" dirty="0"/>
              <a:t>   </a:t>
            </a:r>
            <a:endParaRPr lang="en-US" dirty="0"/>
          </a:p>
        </p:txBody>
      </p:sp>
    </p:spTree>
    <p:extLst>
      <p:ext uri="{BB962C8B-B14F-4D97-AF65-F5344CB8AC3E}">
        <p14:creationId xmlns:p14="http://schemas.microsoft.com/office/powerpoint/2010/main" val="2301467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When to add Spanish accent marks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200" dirty="0"/>
              <a:t>We add accent marks to Spanish words when the stress breaks either of those two rules.</a:t>
            </a:r>
          </a:p>
          <a:p>
            <a:pPr marL="0" indent="0">
              <a:buNone/>
            </a:pPr>
            <a:r>
              <a:rPr lang="es-ES" sz="2200" dirty="0" err="1"/>
              <a:t>Example</a:t>
            </a:r>
            <a:r>
              <a:rPr lang="es-ES" sz="2200" dirty="0"/>
              <a:t>:</a:t>
            </a:r>
          </a:p>
          <a:p>
            <a:pPr marL="0" indent="0">
              <a:buNone/>
            </a:pPr>
            <a:r>
              <a:rPr lang="es-ES" sz="2200" dirty="0"/>
              <a:t>	exámenes (e-</a:t>
            </a:r>
            <a:r>
              <a:rPr lang="es-ES" sz="2200" b="1" dirty="0" err="1"/>
              <a:t>xa</a:t>
            </a:r>
            <a:r>
              <a:rPr lang="es-ES" sz="2200" dirty="0"/>
              <a:t>-</a:t>
            </a:r>
            <a:r>
              <a:rPr lang="es-ES" sz="2200" dirty="0" err="1"/>
              <a:t>men</a:t>
            </a:r>
            <a:r>
              <a:rPr lang="es-ES" sz="2200" dirty="0"/>
              <a:t>-es)</a:t>
            </a:r>
          </a:p>
          <a:p>
            <a:pPr marL="0" indent="0">
              <a:buNone/>
            </a:pPr>
            <a:endParaRPr lang="es-ES" sz="2200" dirty="0"/>
          </a:p>
          <a:p>
            <a:pPr fontAlgn="base"/>
            <a:r>
              <a:rPr lang="en-US" sz="2400" dirty="0"/>
              <a:t>The word ends in an “s”, so according to the first rule, the stress should fall on the next to last syllable: </a:t>
            </a:r>
            <a:r>
              <a:rPr lang="en-US" sz="2400" i="1" dirty="0"/>
              <a:t>ex-am-</a:t>
            </a:r>
            <a:r>
              <a:rPr lang="en-US" sz="2400" b="1" i="1" dirty="0" err="1"/>
              <a:t>en</a:t>
            </a:r>
            <a:r>
              <a:rPr lang="en-US" sz="2400" i="1" dirty="0"/>
              <a:t>-</a:t>
            </a:r>
            <a:r>
              <a:rPr lang="en-US" sz="2400" i="1" dirty="0" err="1"/>
              <a:t>es</a:t>
            </a:r>
            <a:r>
              <a:rPr lang="en-US" sz="2400" dirty="0"/>
              <a:t>. But it doesn’t.</a:t>
            </a:r>
          </a:p>
          <a:p>
            <a:pPr fontAlgn="base"/>
            <a:r>
              <a:rPr lang="en-US" sz="2400" dirty="0"/>
              <a:t>Rather, the word keeps the same stress as its singular form, on what is now the third to last syllable, so we add an accent mark.</a:t>
            </a:r>
          </a:p>
          <a:p>
            <a:pPr marL="0" indent="0">
              <a:buNone/>
            </a:pPr>
            <a:endParaRPr lang="en-US" sz="2200" dirty="0"/>
          </a:p>
          <a:p>
            <a:pPr marL="0" indent="0">
              <a:buNone/>
            </a:pPr>
            <a:endParaRPr lang="en-US" sz="3200" dirty="0"/>
          </a:p>
          <a:p>
            <a:pPr marL="0" indent="0">
              <a:buNone/>
            </a:pPr>
            <a:endParaRPr lang="es-ES" dirty="0"/>
          </a:p>
          <a:p>
            <a:pPr marL="0" indent="0">
              <a:buNone/>
            </a:pPr>
            <a:endParaRPr lang="en-US" dirty="0"/>
          </a:p>
        </p:txBody>
      </p:sp>
    </p:spTree>
    <p:extLst>
      <p:ext uri="{BB962C8B-B14F-4D97-AF65-F5344CB8AC3E}">
        <p14:creationId xmlns:p14="http://schemas.microsoft.com/office/powerpoint/2010/main" val="165269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Más ejemplos									 (rule 1)</a:t>
            </a:r>
            <a:endParaRPr lang="en-US" dirty="0"/>
          </a:p>
        </p:txBody>
      </p:sp>
      <p:sp>
        <p:nvSpPr>
          <p:cNvPr id="3" name="Content Placeholder 2"/>
          <p:cNvSpPr>
            <a:spLocks noGrp="1"/>
          </p:cNvSpPr>
          <p:nvPr>
            <p:ph idx="1"/>
          </p:nvPr>
        </p:nvSpPr>
        <p:spPr/>
        <p:txBody>
          <a:bodyPr>
            <a:noAutofit/>
          </a:bodyPr>
          <a:lstStyle/>
          <a:p>
            <a:pPr fontAlgn="base"/>
            <a:r>
              <a:rPr lang="en-US" sz="2200" i="1" dirty="0"/>
              <a:t>   la </a:t>
            </a:r>
            <a:r>
              <a:rPr lang="en-US" sz="2200" i="1" dirty="0" err="1"/>
              <a:t>canción</a:t>
            </a:r>
            <a:r>
              <a:rPr lang="en-US" sz="2200" i="1" dirty="0"/>
              <a:t> (can-</a:t>
            </a:r>
            <a:r>
              <a:rPr lang="en-US" sz="2200" b="1" i="1" dirty="0" err="1"/>
              <a:t>cion</a:t>
            </a:r>
            <a:r>
              <a:rPr lang="en-US" sz="2200" i="1" dirty="0"/>
              <a:t>)</a:t>
            </a:r>
            <a:r>
              <a:rPr lang="en-US" sz="2200" dirty="0"/>
              <a:t> song</a:t>
            </a:r>
          </a:p>
          <a:p>
            <a:pPr fontAlgn="base"/>
            <a:r>
              <a:rPr lang="en-US" sz="2200" i="1" dirty="0"/>
              <a:t>   </a:t>
            </a:r>
            <a:r>
              <a:rPr lang="en-US" sz="2200" i="1" dirty="0" err="1"/>
              <a:t>también</a:t>
            </a:r>
            <a:r>
              <a:rPr lang="en-US" sz="2200" i="1" dirty="0"/>
              <a:t> (tam-</a:t>
            </a:r>
            <a:r>
              <a:rPr lang="en-US" sz="2200" b="1" i="1" dirty="0" err="1"/>
              <a:t>bien</a:t>
            </a:r>
            <a:r>
              <a:rPr lang="en-US" sz="2200" i="1" dirty="0"/>
              <a:t>)</a:t>
            </a:r>
            <a:r>
              <a:rPr lang="en-US" sz="2200" dirty="0"/>
              <a:t> also</a:t>
            </a:r>
          </a:p>
          <a:p>
            <a:pPr fontAlgn="base"/>
            <a:r>
              <a:rPr lang="en-US" sz="2200" i="1" dirty="0"/>
              <a:t>   </a:t>
            </a:r>
            <a:r>
              <a:rPr lang="en-US" sz="2200" i="1" dirty="0" err="1"/>
              <a:t>los</a:t>
            </a:r>
            <a:r>
              <a:rPr lang="en-US" sz="2200" i="1" dirty="0"/>
              <a:t> </a:t>
            </a:r>
            <a:r>
              <a:rPr lang="en-US" sz="2200" i="1" dirty="0" err="1"/>
              <a:t>crímenes</a:t>
            </a:r>
            <a:r>
              <a:rPr lang="en-US" sz="2200" i="1" dirty="0"/>
              <a:t> (</a:t>
            </a:r>
            <a:r>
              <a:rPr lang="en-US" sz="2200" b="1" i="1" dirty="0"/>
              <a:t>cri</a:t>
            </a:r>
            <a:r>
              <a:rPr lang="en-US" sz="2200" i="1" dirty="0"/>
              <a:t>-me-</a:t>
            </a:r>
            <a:r>
              <a:rPr lang="en-US" sz="2200" i="1" dirty="0" err="1"/>
              <a:t>nes</a:t>
            </a:r>
            <a:r>
              <a:rPr lang="en-US" sz="2200" i="1" dirty="0"/>
              <a:t>)</a:t>
            </a:r>
            <a:r>
              <a:rPr lang="en-US" sz="2200" dirty="0"/>
              <a:t> crimes</a:t>
            </a:r>
          </a:p>
          <a:p>
            <a:pPr fontAlgn="base"/>
            <a:r>
              <a:rPr lang="en-US" sz="2200" i="1" dirty="0"/>
              <a:t>   </a:t>
            </a:r>
            <a:r>
              <a:rPr lang="en-US" sz="2200" i="1" dirty="0" err="1"/>
              <a:t>jamás</a:t>
            </a:r>
            <a:r>
              <a:rPr lang="en-US" sz="2200" i="1" dirty="0"/>
              <a:t> (ja-</a:t>
            </a:r>
            <a:r>
              <a:rPr lang="en-US" sz="2200" b="1" i="1" dirty="0"/>
              <a:t>mas</a:t>
            </a:r>
            <a:r>
              <a:rPr lang="en-US" sz="2200" i="1" dirty="0"/>
              <a:t>)</a:t>
            </a:r>
            <a:r>
              <a:rPr lang="en-US" sz="2200" dirty="0"/>
              <a:t> never</a:t>
            </a:r>
          </a:p>
          <a:p>
            <a:pPr fontAlgn="base"/>
            <a:r>
              <a:rPr lang="en-US" sz="2200" i="1" dirty="0"/>
              <a:t>   </a:t>
            </a:r>
            <a:r>
              <a:rPr lang="en-US" sz="2200" i="1" dirty="0" err="1"/>
              <a:t>inglés</a:t>
            </a:r>
            <a:r>
              <a:rPr lang="en-US" sz="2200" i="1" dirty="0"/>
              <a:t> (in-</a:t>
            </a:r>
            <a:r>
              <a:rPr lang="en-US" sz="2200" b="1" i="1" dirty="0" err="1"/>
              <a:t>gles</a:t>
            </a:r>
            <a:r>
              <a:rPr lang="en-US" sz="2200" i="1" dirty="0"/>
              <a:t>)</a:t>
            </a:r>
            <a:r>
              <a:rPr lang="en-US" sz="2200" dirty="0"/>
              <a:t> English</a:t>
            </a:r>
          </a:p>
          <a:p>
            <a:pPr fontAlgn="base"/>
            <a:r>
              <a:rPr lang="en-US" sz="2200" i="1" dirty="0"/>
              <a:t>   </a:t>
            </a:r>
            <a:r>
              <a:rPr lang="en-US" sz="2200" i="1" dirty="0" err="1"/>
              <a:t>rápido</a:t>
            </a:r>
            <a:r>
              <a:rPr lang="en-US" sz="2200" i="1" dirty="0"/>
              <a:t> </a:t>
            </a:r>
            <a:r>
              <a:rPr lang="en-US" sz="2200" b="1" i="1" dirty="0"/>
              <a:t>(</a:t>
            </a:r>
            <a:r>
              <a:rPr lang="en-US" sz="2200" b="1" i="1" dirty="0" err="1"/>
              <a:t>ra</a:t>
            </a:r>
            <a:r>
              <a:rPr lang="en-US" sz="2200" i="1" dirty="0"/>
              <a:t>-pi-do)</a:t>
            </a:r>
            <a:r>
              <a:rPr lang="en-US" sz="2200" dirty="0"/>
              <a:t> fast</a:t>
            </a:r>
          </a:p>
          <a:p>
            <a:pPr fontAlgn="base"/>
            <a:r>
              <a:rPr lang="en-US" sz="2200" i="1" dirty="0"/>
              <a:t>   </a:t>
            </a:r>
            <a:r>
              <a:rPr lang="en-US" sz="2200" i="1" dirty="0" err="1"/>
              <a:t>está</a:t>
            </a:r>
            <a:r>
              <a:rPr lang="en-US" sz="2200" i="1" dirty="0"/>
              <a:t> (</a:t>
            </a:r>
            <a:r>
              <a:rPr lang="en-US" sz="2200" i="1" dirty="0" err="1"/>
              <a:t>es</a:t>
            </a:r>
            <a:r>
              <a:rPr lang="en-US" sz="2200" i="1" dirty="0"/>
              <a:t>-</a:t>
            </a:r>
            <a:r>
              <a:rPr lang="en-US" sz="2200" b="1" i="1" dirty="0"/>
              <a:t>ta</a:t>
            </a:r>
            <a:r>
              <a:rPr lang="en-US" sz="2200" i="1" dirty="0"/>
              <a:t>)</a:t>
            </a:r>
            <a:r>
              <a:rPr lang="en-US" sz="2200" dirty="0"/>
              <a:t> is, third person singular of the verb </a:t>
            </a:r>
            <a:r>
              <a:rPr lang="en-US" sz="2200" i="1" dirty="0" err="1"/>
              <a:t>estar</a:t>
            </a:r>
            <a:r>
              <a:rPr lang="en-US" sz="2200" i="1" dirty="0"/>
              <a:t> </a:t>
            </a:r>
            <a:r>
              <a:rPr lang="en-US" sz="2200" dirty="0"/>
              <a:t>– to be</a:t>
            </a:r>
          </a:p>
        </p:txBody>
      </p:sp>
    </p:spTree>
    <p:extLst>
      <p:ext uri="{BB962C8B-B14F-4D97-AF65-F5344CB8AC3E}">
        <p14:creationId xmlns:p14="http://schemas.microsoft.com/office/powerpoint/2010/main" val="209158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Más ejemplos 									(rule 2)</a:t>
            </a:r>
            <a:endParaRPr lang="en-US" dirty="0"/>
          </a:p>
        </p:txBody>
      </p:sp>
      <p:sp>
        <p:nvSpPr>
          <p:cNvPr id="3" name="Content Placeholder 2"/>
          <p:cNvSpPr>
            <a:spLocks noGrp="1"/>
          </p:cNvSpPr>
          <p:nvPr>
            <p:ph idx="1"/>
          </p:nvPr>
        </p:nvSpPr>
        <p:spPr/>
        <p:txBody>
          <a:bodyPr/>
          <a:lstStyle/>
          <a:p>
            <a:pPr fontAlgn="base"/>
            <a:r>
              <a:rPr lang="en-US" sz="2200" i="1" dirty="0"/>
              <a:t>     el </a:t>
            </a:r>
            <a:r>
              <a:rPr lang="en-US" sz="2200" i="1" dirty="0" err="1"/>
              <a:t>árbol</a:t>
            </a:r>
            <a:r>
              <a:rPr lang="en-US" sz="2200" i="1" dirty="0"/>
              <a:t> (</a:t>
            </a:r>
            <a:r>
              <a:rPr lang="en-US" sz="2200" b="1" i="1" dirty="0" err="1"/>
              <a:t>ar</a:t>
            </a:r>
            <a:r>
              <a:rPr lang="en-US" sz="2200" i="1" dirty="0" err="1"/>
              <a:t>-bol</a:t>
            </a:r>
            <a:r>
              <a:rPr lang="en-US" sz="2200" i="1" dirty="0"/>
              <a:t>)  </a:t>
            </a:r>
            <a:r>
              <a:rPr lang="en-US" sz="2200" dirty="0"/>
              <a:t>tree</a:t>
            </a:r>
          </a:p>
          <a:p>
            <a:pPr fontAlgn="base"/>
            <a:r>
              <a:rPr lang="en-US" sz="2200" i="1" dirty="0"/>
              <a:t>     la </a:t>
            </a:r>
            <a:r>
              <a:rPr lang="en-US" sz="2200" i="1" dirty="0" err="1"/>
              <a:t>cárcel</a:t>
            </a:r>
            <a:r>
              <a:rPr lang="en-US" sz="2200" i="1" dirty="0"/>
              <a:t> (</a:t>
            </a:r>
            <a:r>
              <a:rPr lang="en-US" sz="2200" b="1" i="1" dirty="0"/>
              <a:t>car</a:t>
            </a:r>
            <a:r>
              <a:rPr lang="en-US" sz="2200" i="1" dirty="0"/>
              <a:t>-</a:t>
            </a:r>
            <a:r>
              <a:rPr lang="en-US" sz="2200" i="1" dirty="0" err="1"/>
              <a:t>cel</a:t>
            </a:r>
            <a:r>
              <a:rPr lang="en-US" sz="2200" i="1" dirty="0"/>
              <a:t>)  </a:t>
            </a:r>
            <a:r>
              <a:rPr lang="en-US" sz="2200" dirty="0"/>
              <a:t>jail/prison</a:t>
            </a:r>
          </a:p>
          <a:p>
            <a:pPr fontAlgn="base"/>
            <a:r>
              <a:rPr lang="en-US" sz="2200" i="1" dirty="0"/>
              <a:t>     el </a:t>
            </a:r>
            <a:r>
              <a:rPr lang="en-US" sz="2200" i="1" dirty="0" err="1"/>
              <a:t>césped</a:t>
            </a:r>
            <a:r>
              <a:rPr lang="en-US" sz="2200" i="1" dirty="0"/>
              <a:t> (</a:t>
            </a:r>
            <a:r>
              <a:rPr lang="en-US" sz="2200" b="1" i="1" dirty="0" err="1"/>
              <a:t>ces</a:t>
            </a:r>
            <a:r>
              <a:rPr lang="en-US" sz="2200" i="1" dirty="0" err="1"/>
              <a:t>-ped</a:t>
            </a:r>
            <a:r>
              <a:rPr lang="en-US" sz="2200" i="1" dirty="0"/>
              <a:t>) </a:t>
            </a:r>
            <a:r>
              <a:rPr lang="en-US" sz="2200" dirty="0"/>
              <a:t> grass</a:t>
            </a:r>
          </a:p>
          <a:p>
            <a:pPr fontAlgn="base"/>
            <a:r>
              <a:rPr lang="en-US" sz="2200" i="1" dirty="0"/>
              <a:t>     </a:t>
            </a:r>
            <a:r>
              <a:rPr lang="en-US" sz="2200" i="1" dirty="0" err="1"/>
              <a:t>débil</a:t>
            </a:r>
            <a:r>
              <a:rPr lang="en-US" sz="2200" i="1" dirty="0"/>
              <a:t> (</a:t>
            </a:r>
            <a:r>
              <a:rPr lang="en-US" sz="2200" b="1" i="1" dirty="0"/>
              <a:t>de</a:t>
            </a:r>
            <a:r>
              <a:rPr lang="en-US" sz="2200" i="1" dirty="0"/>
              <a:t>-</a:t>
            </a:r>
            <a:r>
              <a:rPr lang="en-US" sz="2200" i="1" dirty="0" err="1"/>
              <a:t>bil</a:t>
            </a:r>
            <a:r>
              <a:rPr lang="en-US" sz="2200" i="1" dirty="0"/>
              <a:t>)</a:t>
            </a:r>
            <a:r>
              <a:rPr lang="en-US" sz="2200" dirty="0"/>
              <a:t>  weak</a:t>
            </a:r>
          </a:p>
          <a:p>
            <a:pPr marL="0" indent="0">
              <a:buNone/>
            </a:pPr>
            <a:endParaRPr lang="en-US" dirty="0"/>
          </a:p>
        </p:txBody>
      </p:sp>
    </p:spTree>
    <p:extLst>
      <p:ext uri="{BB962C8B-B14F-4D97-AF65-F5344CB8AC3E}">
        <p14:creationId xmlns:p14="http://schemas.microsoft.com/office/powerpoint/2010/main" val="32595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99660" cy="706964"/>
          </a:xfrm>
        </p:spPr>
        <p:txBody>
          <a:bodyPr/>
          <a:lstStyle/>
          <a:p>
            <a:r>
              <a:rPr lang="en-US" b="1" dirty="0"/>
              <a:t>Spanish homonyms: </a:t>
            </a:r>
            <a:br>
              <a:rPr lang="en-US" b="1" dirty="0"/>
            </a:br>
            <a:r>
              <a:rPr lang="en-US" b="1" dirty="0"/>
              <a:t>Same pronunciation, different meaning</a:t>
            </a:r>
            <a:endParaRPr lang="en-US" dirty="0"/>
          </a:p>
        </p:txBody>
      </p:sp>
      <p:sp>
        <p:nvSpPr>
          <p:cNvPr id="3" name="Content Placeholder 2"/>
          <p:cNvSpPr>
            <a:spLocks noGrp="1"/>
          </p:cNvSpPr>
          <p:nvPr>
            <p:ph idx="1"/>
          </p:nvPr>
        </p:nvSpPr>
        <p:spPr>
          <a:xfrm>
            <a:off x="643944" y="2603500"/>
            <a:ext cx="4713667" cy="3416300"/>
          </a:xfrm>
        </p:spPr>
        <p:txBody>
          <a:bodyPr>
            <a:normAutofit/>
          </a:bodyPr>
          <a:lstStyle/>
          <a:p>
            <a:pPr fontAlgn="base"/>
            <a:r>
              <a:rPr lang="en-US" i="1" dirty="0"/>
              <a:t>     </a:t>
            </a:r>
            <a:r>
              <a:rPr lang="en-US" b="1" i="1" dirty="0"/>
              <a:t>el</a:t>
            </a:r>
            <a:r>
              <a:rPr lang="en-US" dirty="0"/>
              <a:t> (masculine article: the)</a:t>
            </a:r>
            <a:br>
              <a:rPr lang="en-US" dirty="0"/>
            </a:br>
            <a:r>
              <a:rPr lang="en-US" i="1" dirty="0"/>
              <a:t>    </a:t>
            </a:r>
            <a:r>
              <a:rPr lang="en-US" b="1" i="1" dirty="0"/>
              <a:t> </a:t>
            </a:r>
            <a:r>
              <a:rPr lang="en-US" b="1" i="1" dirty="0" err="1"/>
              <a:t>él</a:t>
            </a:r>
            <a:r>
              <a:rPr lang="en-US" dirty="0"/>
              <a:t> (he)</a:t>
            </a:r>
          </a:p>
          <a:p>
            <a:pPr fontAlgn="base"/>
            <a:endParaRPr lang="en-US" dirty="0"/>
          </a:p>
          <a:p>
            <a:pPr fontAlgn="base"/>
            <a:r>
              <a:rPr lang="en-US" i="1" dirty="0"/>
              <a:t>     </a:t>
            </a:r>
            <a:r>
              <a:rPr lang="en-US" b="1" i="1" dirty="0"/>
              <a:t>mas</a:t>
            </a:r>
            <a:r>
              <a:rPr lang="en-US" dirty="0"/>
              <a:t> (but)</a:t>
            </a:r>
            <a:br>
              <a:rPr lang="en-US" dirty="0"/>
            </a:br>
            <a:r>
              <a:rPr lang="en-US" i="1" dirty="0"/>
              <a:t>     </a:t>
            </a:r>
            <a:r>
              <a:rPr lang="en-US" b="1" i="1" dirty="0" err="1"/>
              <a:t>más</a:t>
            </a:r>
            <a:r>
              <a:rPr lang="en-US" dirty="0"/>
              <a:t> (more)</a:t>
            </a:r>
          </a:p>
          <a:p>
            <a:pPr fontAlgn="base"/>
            <a:endParaRPr lang="en-US" dirty="0"/>
          </a:p>
          <a:p>
            <a:pPr fontAlgn="base"/>
            <a:r>
              <a:rPr lang="en-US" i="1" dirty="0"/>
              <a:t>     </a:t>
            </a:r>
            <a:r>
              <a:rPr lang="en-US" b="1" i="1" dirty="0"/>
              <a:t>se</a:t>
            </a:r>
            <a:r>
              <a:rPr lang="en-US" dirty="0"/>
              <a:t> (reflexive and indirect object 		pronoun)</a:t>
            </a:r>
            <a:br>
              <a:rPr lang="en-US" dirty="0"/>
            </a:br>
            <a:r>
              <a:rPr lang="en-US" i="1" dirty="0"/>
              <a:t>    </a:t>
            </a:r>
            <a:r>
              <a:rPr lang="en-US" b="1" i="1" dirty="0"/>
              <a:t> </a:t>
            </a:r>
            <a:r>
              <a:rPr lang="en-US" b="1" i="1" dirty="0" err="1"/>
              <a:t>sé</a:t>
            </a:r>
            <a:r>
              <a:rPr lang="en-US" dirty="0"/>
              <a:t> (I know)</a:t>
            </a:r>
          </a:p>
          <a:p>
            <a:pPr marL="0" indent="0" fontAlgn="base">
              <a:buNone/>
            </a:pPr>
            <a:endParaRPr lang="en-US" dirty="0"/>
          </a:p>
        </p:txBody>
      </p:sp>
      <p:sp>
        <p:nvSpPr>
          <p:cNvPr id="4" name="Content Placeholder 2"/>
          <p:cNvSpPr txBox="1">
            <a:spLocks/>
          </p:cNvSpPr>
          <p:nvPr/>
        </p:nvSpPr>
        <p:spPr>
          <a:xfrm>
            <a:off x="5754784" y="2603500"/>
            <a:ext cx="5117057"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fontAlgn="base"/>
            <a:r>
              <a:rPr lang="en-US" i="1" dirty="0"/>
              <a:t>     </a:t>
            </a:r>
            <a:r>
              <a:rPr lang="en-US" b="1" i="1" dirty="0" err="1"/>
              <a:t>si</a:t>
            </a:r>
            <a:r>
              <a:rPr lang="en-US" dirty="0"/>
              <a:t> (if)</a:t>
            </a:r>
            <a:br>
              <a:rPr lang="en-US" dirty="0"/>
            </a:br>
            <a:r>
              <a:rPr lang="en-US" i="1" dirty="0"/>
              <a:t>     </a:t>
            </a:r>
            <a:r>
              <a:rPr lang="en-US" b="1" i="1" dirty="0" err="1"/>
              <a:t>sí</a:t>
            </a:r>
            <a:r>
              <a:rPr lang="en-US" dirty="0"/>
              <a:t> (yes)</a:t>
            </a:r>
          </a:p>
          <a:p>
            <a:pPr fontAlgn="base"/>
            <a:endParaRPr lang="en-US" dirty="0"/>
          </a:p>
          <a:p>
            <a:pPr fontAlgn="base"/>
            <a:r>
              <a:rPr lang="en-US" i="1" dirty="0"/>
              <a:t>     </a:t>
            </a:r>
            <a:r>
              <a:rPr lang="en-US" b="1" i="1" dirty="0" err="1"/>
              <a:t>te</a:t>
            </a:r>
            <a:r>
              <a:rPr lang="en-US" dirty="0"/>
              <a:t> (object: you)</a:t>
            </a:r>
            <a:br>
              <a:rPr lang="en-US" dirty="0"/>
            </a:br>
            <a:r>
              <a:rPr lang="en-US" i="1" dirty="0"/>
              <a:t>     </a:t>
            </a:r>
            <a:r>
              <a:rPr lang="en-US" i="1" dirty="0" err="1"/>
              <a:t>té</a:t>
            </a:r>
            <a:r>
              <a:rPr lang="en-US" dirty="0"/>
              <a:t>: (tea)</a:t>
            </a:r>
          </a:p>
          <a:p>
            <a:pPr fontAlgn="base"/>
            <a:endParaRPr lang="en-US" dirty="0"/>
          </a:p>
          <a:p>
            <a:pPr fontAlgn="base"/>
            <a:r>
              <a:rPr lang="en-US" i="1" dirty="0"/>
              <a:t>     </a:t>
            </a:r>
            <a:r>
              <a:rPr lang="en-US" b="1" i="1" dirty="0" err="1"/>
              <a:t>tu</a:t>
            </a:r>
            <a:r>
              <a:rPr lang="en-US" dirty="0"/>
              <a:t> (your)</a:t>
            </a:r>
            <a:br>
              <a:rPr lang="en-US" dirty="0"/>
            </a:br>
            <a:r>
              <a:rPr lang="en-US" i="1" dirty="0"/>
              <a:t>     </a:t>
            </a:r>
            <a:r>
              <a:rPr lang="en-US" b="1" i="1" dirty="0" err="1"/>
              <a:t>tú</a:t>
            </a:r>
            <a:r>
              <a:rPr lang="en-US" dirty="0"/>
              <a:t> (subject: you)</a:t>
            </a:r>
          </a:p>
          <a:p>
            <a:endParaRPr lang="en-US" dirty="0"/>
          </a:p>
        </p:txBody>
      </p:sp>
    </p:spTree>
    <p:extLst>
      <p:ext uri="{BB962C8B-B14F-4D97-AF65-F5344CB8AC3E}">
        <p14:creationId xmlns:p14="http://schemas.microsoft.com/office/powerpoint/2010/main" val="3077834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21502</TotalTime>
  <Words>325</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 Boardroom</vt:lpstr>
      <vt:lpstr>      ¡Los acentos!  </vt:lpstr>
      <vt:lpstr>PowerPoint Presentation</vt:lpstr>
      <vt:lpstr>Intentalo…</vt:lpstr>
      <vt:lpstr>1. Words ending in a vowel, n, or s.</vt:lpstr>
      <vt:lpstr>2. Words ending in a consonant (not n, s)</vt:lpstr>
      <vt:lpstr>When to add Spanish accent marks</vt:lpstr>
      <vt:lpstr>Más ejemplos          (rule 1)</vt:lpstr>
      <vt:lpstr>Más ejemplos          (rule 2)</vt:lpstr>
      <vt:lpstr>Spanish homonyms:  Same pronunciation, different meaning</vt:lpstr>
      <vt:lpstr>Accents on Spanish question words</vt:lpstr>
      <vt:lpstr>Indirect embeded questions. </vt:lpstr>
      <vt:lpstr>As pronouns; no accent mark!</vt:lpstr>
      <vt:lpstr>Finally…</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¡Acentos!</dc:title>
  <dc:creator>Vanessa Jurado</dc:creator>
  <cp:lastModifiedBy>Vanessa Jurado</cp:lastModifiedBy>
  <cp:revision>12</cp:revision>
  <dcterms:created xsi:type="dcterms:W3CDTF">2016-01-21T15:15:12Z</dcterms:created>
  <dcterms:modified xsi:type="dcterms:W3CDTF">2017-01-24T13:57:32Z</dcterms:modified>
</cp:coreProperties>
</file>