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6" d="100"/>
          <a:sy n="66"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p:cNvSpPr>
            <a:spLocks noGrp="1"/>
          </p:cNvSpPr>
          <p:nvPr>
            <p:ph type="dt" sz="half" idx="10"/>
          </p:nvPr>
        </p:nvSpPr>
        <p:spPr/>
        <p:txBody>
          <a:bodyPr/>
          <a:lstStyle/>
          <a:p>
            <a:fld id="{87039B82-7896-4EEE-A428-08E2B547B41A}" type="datetimeFigureOut">
              <a:rPr lang="es-MX" smtClean="0"/>
              <a:t>04/05/2017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76568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87039B82-7896-4EEE-A428-08E2B547B41A}" type="datetimeFigureOut">
              <a:rPr lang="es-MX" smtClean="0"/>
              <a:t>04/05/2017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320677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87039B82-7896-4EEE-A428-08E2B547B41A}" type="datetimeFigureOut">
              <a:rPr lang="es-MX" smtClean="0"/>
              <a:t>04/05/2017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26167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87039B82-7896-4EEE-A428-08E2B547B41A}" type="datetimeFigureOut">
              <a:rPr lang="es-MX" smtClean="0"/>
              <a:t>04/05/2017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60477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039B82-7896-4EEE-A428-08E2B547B41A}" type="datetimeFigureOut">
              <a:rPr lang="es-MX" smtClean="0"/>
              <a:t>04/05/2017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6545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p:cNvSpPr>
            <a:spLocks noGrp="1"/>
          </p:cNvSpPr>
          <p:nvPr>
            <p:ph type="dt" sz="half" idx="10"/>
          </p:nvPr>
        </p:nvSpPr>
        <p:spPr/>
        <p:txBody>
          <a:bodyPr/>
          <a:lstStyle/>
          <a:p>
            <a:fld id="{87039B82-7896-4EEE-A428-08E2B547B41A}" type="datetimeFigureOut">
              <a:rPr lang="es-MX" smtClean="0"/>
              <a:t>04/05/2017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212969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p:cNvSpPr>
            <a:spLocks noGrp="1"/>
          </p:cNvSpPr>
          <p:nvPr>
            <p:ph type="dt" sz="half" idx="10"/>
          </p:nvPr>
        </p:nvSpPr>
        <p:spPr/>
        <p:txBody>
          <a:bodyPr/>
          <a:lstStyle/>
          <a:p>
            <a:fld id="{87039B82-7896-4EEE-A428-08E2B547B41A}" type="datetimeFigureOut">
              <a:rPr lang="es-MX" smtClean="0"/>
              <a:t>04/05/2017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48436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Date Placeholder 2"/>
          <p:cNvSpPr>
            <a:spLocks noGrp="1"/>
          </p:cNvSpPr>
          <p:nvPr>
            <p:ph type="dt" sz="half" idx="10"/>
          </p:nvPr>
        </p:nvSpPr>
        <p:spPr/>
        <p:txBody>
          <a:bodyPr/>
          <a:lstStyle/>
          <a:p>
            <a:fld id="{87039B82-7896-4EEE-A428-08E2B547B41A}" type="datetimeFigureOut">
              <a:rPr lang="es-MX" smtClean="0"/>
              <a:t>04/05/2017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275101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39B82-7896-4EEE-A428-08E2B547B41A}" type="datetimeFigureOut">
              <a:rPr lang="es-MX" smtClean="0"/>
              <a:t>04/05/2017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33535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039B82-7896-4EEE-A428-08E2B547B41A}" type="datetimeFigureOut">
              <a:rPr lang="es-MX" smtClean="0"/>
              <a:t>04/05/2017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214535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039B82-7896-4EEE-A428-08E2B547B41A}" type="datetimeFigureOut">
              <a:rPr lang="es-MX" smtClean="0"/>
              <a:t>04/05/2017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CB3940E-B238-41C6-922E-52539086DB3A}" type="slidenum">
              <a:rPr lang="es-MX" smtClean="0"/>
              <a:t>‹#›</a:t>
            </a:fld>
            <a:endParaRPr lang="es-MX"/>
          </a:p>
        </p:txBody>
      </p:sp>
    </p:spTree>
    <p:extLst>
      <p:ext uri="{BB962C8B-B14F-4D97-AF65-F5344CB8AC3E}">
        <p14:creationId xmlns:p14="http://schemas.microsoft.com/office/powerpoint/2010/main" val="1608186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39B82-7896-4EEE-A428-08E2B547B41A}" type="datetimeFigureOut">
              <a:rPr lang="es-MX" smtClean="0"/>
              <a:t>04/05/2017</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3940E-B238-41C6-922E-52539086DB3A}" type="slidenum">
              <a:rPr lang="es-MX" smtClean="0"/>
              <a:t>‹#›</a:t>
            </a:fld>
            <a:endParaRPr lang="es-MX"/>
          </a:p>
        </p:txBody>
      </p:sp>
    </p:spTree>
    <p:extLst>
      <p:ext uri="{BB962C8B-B14F-4D97-AF65-F5344CB8AC3E}">
        <p14:creationId xmlns:p14="http://schemas.microsoft.com/office/powerpoint/2010/main" val="198879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s-ES" dirty="0"/>
              <a:t>Perú, España, and Puerto Rico </a:t>
            </a:r>
            <a:r>
              <a:rPr lang="es-ES" dirty="0" err="1"/>
              <a:t>only</a:t>
            </a:r>
            <a:r>
              <a:rPr lang="es-ES" dirty="0"/>
              <a:t>.</a:t>
            </a:r>
          </a:p>
          <a:p>
            <a:r>
              <a:rPr lang="es-ES" dirty="0" err="1"/>
              <a:t>Flag</a:t>
            </a:r>
            <a:r>
              <a:rPr lang="es-ES" dirty="0"/>
              <a:t> </a:t>
            </a:r>
            <a:r>
              <a:rPr lang="es-ES" dirty="0" err="1"/>
              <a:t>must</a:t>
            </a:r>
            <a:r>
              <a:rPr lang="es-ES" dirty="0"/>
              <a:t> be </a:t>
            </a:r>
            <a:r>
              <a:rPr lang="es-ES" dirty="0" err="1"/>
              <a:t>on</a:t>
            </a:r>
            <a:r>
              <a:rPr lang="es-ES" dirty="0"/>
              <a:t> a </a:t>
            </a:r>
            <a:r>
              <a:rPr lang="es-ES" dirty="0" err="1"/>
              <a:t>whole</a:t>
            </a:r>
            <a:r>
              <a:rPr lang="es-ES" dirty="0"/>
              <a:t>, </a:t>
            </a:r>
            <a:r>
              <a:rPr lang="es-ES" dirty="0" err="1"/>
              <a:t>white</a:t>
            </a:r>
            <a:r>
              <a:rPr lang="es-ES" dirty="0"/>
              <a:t>, </a:t>
            </a:r>
            <a:r>
              <a:rPr lang="es-ES" dirty="0" err="1"/>
              <a:t>copy</a:t>
            </a:r>
            <a:r>
              <a:rPr lang="es-ES" dirty="0"/>
              <a:t> </a:t>
            </a:r>
            <a:r>
              <a:rPr lang="es-ES" dirty="0" err="1"/>
              <a:t>paper</a:t>
            </a:r>
            <a:endParaRPr lang="es-ES" dirty="0"/>
          </a:p>
          <a:p>
            <a:r>
              <a:rPr lang="es-ES" dirty="0"/>
              <a:t>No </a:t>
            </a:r>
            <a:r>
              <a:rPr lang="es-ES" dirty="0" err="1"/>
              <a:t>markers</a:t>
            </a:r>
            <a:r>
              <a:rPr lang="es-ES" b="1" dirty="0"/>
              <a:t> </a:t>
            </a:r>
            <a:r>
              <a:rPr lang="es-ES" b="1" dirty="0" err="1"/>
              <a:t>just</a:t>
            </a:r>
            <a:r>
              <a:rPr lang="es-ES" b="1" dirty="0"/>
              <a:t> </a:t>
            </a:r>
            <a:r>
              <a:rPr lang="es-ES" dirty="0" err="1"/>
              <a:t>crayons</a:t>
            </a:r>
            <a:r>
              <a:rPr lang="es-ES" dirty="0"/>
              <a:t> </a:t>
            </a:r>
            <a:r>
              <a:rPr lang="es-ES" dirty="0" err="1"/>
              <a:t>or</a:t>
            </a:r>
            <a:r>
              <a:rPr lang="es-ES" dirty="0"/>
              <a:t> color </a:t>
            </a:r>
            <a:r>
              <a:rPr lang="es-ES" dirty="0" err="1"/>
              <a:t>pencils</a:t>
            </a:r>
            <a:endParaRPr lang="es-ES" dirty="0"/>
          </a:p>
          <a:p>
            <a:r>
              <a:rPr lang="es-ES" dirty="0" err="1"/>
              <a:t>Write</a:t>
            </a:r>
            <a:r>
              <a:rPr lang="es-ES" dirty="0"/>
              <a:t> </a:t>
            </a:r>
            <a:r>
              <a:rPr lang="es-ES" dirty="0" err="1"/>
              <a:t>infromation</a:t>
            </a:r>
            <a:r>
              <a:rPr lang="es-ES" dirty="0"/>
              <a:t> </a:t>
            </a:r>
            <a:r>
              <a:rPr lang="es-ES" dirty="0" err="1"/>
              <a:t>about</a:t>
            </a:r>
            <a:r>
              <a:rPr lang="es-ES" dirty="0"/>
              <a:t> date of </a:t>
            </a:r>
            <a:r>
              <a:rPr lang="es-ES" dirty="0" err="1"/>
              <a:t>independance</a:t>
            </a:r>
            <a:r>
              <a:rPr lang="es-ES" dirty="0"/>
              <a:t>, </a:t>
            </a:r>
            <a:r>
              <a:rPr lang="es-ES" dirty="0" err="1"/>
              <a:t>location</a:t>
            </a:r>
            <a:r>
              <a:rPr lang="es-ES" dirty="0"/>
              <a:t>, and </a:t>
            </a:r>
            <a:r>
              <a:rPr lang="es-ES" dirty="0" err="1"/>
              <a:t>flag</a:t>
            </a:r>
            <a:r>
              <a:rPr lang="es-ES" dirty="0"/>
              <a:t> </a:t>
            </a:r>
            <a:r>
              <a:rPr lang="es-ES" dirty="0" err="1"/>
              <a:t>meaning</a:t>
            </a:r>
            <a:r>
              <a:rPr lang="es-ES" dirty="0"/>
              <a:t> </a:t>
            </a:r>
            <a:r>
              <a:rPr lang="es-ES" b="1" dirty="0"/>
              <a:t>detrás de la bandera</a:t>
            </a:r>
            <a:r>
              <a:rPr lang="es-ES" dirty="0"/>
              <a:t>. </a:t>
            </a:r>
            <a:endParaRPr lang="es-MX" dirty="0"/>
          </a:p>
        </p:txBody>
      </p:sp>
    </p:spTree>
    <p:extLst>
      <p:ext uri="{BB962C8B-B14F-4D97-AF65-F5344CB8AC3E}">
        <p14:creationId xmlns:p14="http://schemas.microsoft.com/office/powerpoint/2010/main" val="80969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a:p>
        </p:txBody>
      </p:sp>
      <p:pic>
        <p:nvPicPr>
          <p:cNvPr id="4098" name="Picture 2" descr="File:Flag of Cuba.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392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33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a:p>
        </p:txBody>
      </p:sp>
      <p:pic>
        <p:nvPicPr>
          <p:cNvPr id="5122" name="Picture 2" descr="Flag of Ecuad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21" y="0"/>
            <a:ext cx="11353801" cy="6860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18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dirty="0"/>
          </a:p>
        </p:txBody>
      </p:sp>
      <p:pic>
        <p:nvPicPr>
          <p:cNvPr id="4" name="Picture 3"/>
          <p:cNvPicPr>
            <a:picLocks noChangeAspect="1"/>
          </p:cNvPicPr>
          <p:nvPr/>
        </p:nvPicPr>
        <p:blipFill>
          <a:blip r:embed="rId2"/>
          <a:stretch>
            <a:fillRect/>
          </a:stretch>
        </p:blipFill>
        <p:spPr>
          <a:xfrm rot="16200000">
            <a:off x="-1210807" y="1234845"/>
            <a:ext cx="6833961" cy="4412345"/>
          </a:xfrm>
          <a:prstGeom prst="rect">
            <a:avLst/>
          </a:prstGeom>
        </p:spPr>
      </p:pic>
      <p:pic>
        <p:nvPicPr>
          <p:cNvPr id="5" name="Picture 4"/>
          <p:cNvPicPr>
            <a:picLocks noChangeAspect="1"/>
          </p:cNvPicPr>
          <p:nvPr/>
        </p:nvPicPr>
        <p:blipFill>
          <a:blip r:embed="rId3"/>
          <a:stretch>
            <a:fillRect/>
          </a:stretch>
        </p:blipFill>
        <p:spPr>
          <a:xfrm rot="16200000">
            <a:off x="3029567" y="1382778"/>
            <a:ext cx="6858000" cy="4092443"/>
          </a:xfrm>
          <a:prstGeom prst="rect">
            <a:avLst/>
          </a:prstGeom>
        </p:spPr>
      </p:pic>
      <p:pic>
        <p:nvPicPr>
          <p:cNvPr id="6" name="Picture 5"/>
          <p:cNvPicPr>
            <a:picLocks noChangeAspect="1"/>
          </p:cNvPicPr>
          <p:nvPr/>
        </p:nvPicPr>
        <p:blipFill>
          <a:blip r:embed="rId4"/>
          <a:stretch>
            <a:fillRect/>
          </a:stretch>
        </p:blipFill>
        <p:spPr>
          <a:xfrm rot="16200000">
            <a:off x="6919395" y="1585392"/>
            <a:ext cx="6858002" cy="3687211"/>
          </a:xfrm>
          <a:prstGeom prst="rect">
            <a:avLst/>
          </a:prstGeom>
        </p:spPr>
      </p:pic>
    </p:spTree>
    <p:extLst>
      <p:ext uri="{BB962C8B-B14F-4D97-AF65-F5344CB8AC3E}">
        <p14:creationId xmlns:p14="http://schemas.microsoft.com/office/powerpoint/2010/main" val="1953637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192001" cy="6858000"/>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7148285" y="3425371"/>
            <a:ext cx="3853543" cy="2980803"/>
          </a:xfrm>
          <a:prstGeom prst="rect">
            <a:avLst/>
          </a:prstGeom>
        </p:spPr>
      </p:pic>
      <p:sp>
        <p:nvSpPr>
          <p:cNvPr id="4" name="AutoShape 2" descr="Image result"/>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TextBox 5"/>
          <p:cNvSpPr txBox="1"/>
          <p:nvPr/>
        </p:nvSpPr>
        <p:spPr>
          <a:xfrm>
            <a:off x="7300686" y="2177143"/>
            <a:ext cx="4053114" cy="923330"/>
          </a:xfrm>
          <a:prstGeom prst="rect">
            <a:avLst/>
          </a:prstGeom>
          <a:noFill/>
        </p:spPr>
        <p:txBody>
          <a:bodyPr wrap="square" rtlCol="0">
            <a:spAutoFit/>
          </a:bodyPr>
          <a:lstStyle/>
          <a:p>
            <a:r>
              <a:rPr lang="es-ES" dirty="0"/>
              <a:t>España</a:t>
            </a:r>
          </a:p>
          <a:p>
            <a:r>
              <a:rPr lang="es-ES" dirty="0"/>
              <a:t>Madrid</a:t>
            </a:r>
          </a:p>
          <a:p>
            <a:r>
              <a:rPr lang="es-ES" dirty="0"/>
              <a:t>Día nacional: El 12 de octubre del 1492 </a:t>
            </a:r>
            <a:endParaRPr lang="es-MX" dirty="0"/>
          </a:p>
        </p:txBody>
      </p:sp>
    </p:spTree>
    <p:extLst>
      <p:ext uri="{BB962C8B-B14F-4D97-AF65-F5344CB8AC3E}">
        <p14:creationId xmlns:p14="http://schemas.microsoft.com/office/powerpoint/2010/main" val="932732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0"/>
            <a:ext cx="12483549" cy="6858000"/>
          </a:xfrm>
          <a:prstGeom prst="rect">
            <a:avLst/>
          </a:prstGeom>
        </p:spPr>
      </p:pic>
      <p:pic>
        <p:nvPicPr>
          <p:cNvPr id="10" name="Picture 2" descr="Location of Per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075" y="678998"/>
            <a:ext cx="2440440" cy="244044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461829" y="3251200"/>
            <a:ext cx="3048000" cy="923330"/>
          </a:xfrm>
          <a:prstGeom prst="rect">
            <a:avLst/>
          </a:prstGeom>
          <a:noFill/>
        </p:spPr>
        <p:txBody>
          <a:bodyPr wrap="square" rtlCol="0">
            <a:spAutoFit/>
          </a:bodyPr>
          <a:lstStyle/>
          <a:p>
            <a:r>
              <a:rPr lang="es-ES" dirty="0"/>
              <a:t>Perú</a:t>
            </a:r>
          </a:p>
          <a:p>
            <a:r>
              <a:rPr lang="es-ES" dirty="0"/>
              <a:t>Lima</a:t>
            </a:r>
          </a:p>
          <a:p>
            <a:r>
              <a:rPr lang="es-ES" dirty="0"/>
              <a:t>El doce de julio del 1898</a:t>
            </a:r>
          </a:p>
        </p:txBody>
      </p:sp>
    </p:spTree>
    <p:extLst>
      <p:ext uri="{BB962C8B-B14F-4D97-AF65-F5344CB8AC3E}">
        <p14:creationId xmlns:p14="http://schemas.microsoft.com/office/powerpoint/2010/main" val="414400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8000"/>
          </a:xfrm>
          <a:prstGeom prst="rect">
            <a:avLst/>
          </a:prstGeom>
        </p:spPr>
      </p:pic>
      <p:sp>
        <p:nvSpPr>
          <p:cNvPr id="5" name="TextBox 4"/>
          <p:cNvSpPr txBox="1"/>
          <p:nvPr/>
        </p:nvSpPr>
        <p:spPr>
          <a:xfrm>
            <a:off x="8345714" y="1669143"/>
            <a:ext cx="3033486" cy="923330"/>
          </a:xfrm>
          <a:prstGeom prst="rect">
            <a:avLst/>
          </a:prstGeom>
          <a:noFill/>
        </p:spPr>
        <p:txBody>
          <a:bodyPr wrap="square" rtlCol="0">
            <a:spAutoFit/>
          </a:bodyPr>
          <a:lstStyle/>
          <a:p>
            <a:r>
              <a:rPr lang="es-ES" dirty="0"/>
              <a:t>Puerto Rico</a:t>
            </a:r>
          </a:p>
          <a:p>
            <a:r>
              <a:rPr lang="es-ES" dirty="0"/>
              <a:t>San Juan</a:t>
            </a:r>
          </a:p>
          <a:p>
            <a:r>
              <a:rPr lang="es-ES" dirty="0"/>
              <a:t>El cuatro de julio de 1776</a:t>
            </a:r>
            <a:endParaRPr lang="es-MX" dirty="0"/>
          </a:p>
        </p:txBody>
      </p:sp>
      <p:pic>
        <p:nvPicPr>
          <p:cNvPr id="7" name="Picture 2" descr="Location of Puerto R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173" y="3096234"/>
            <a:ext cx="3127374" cy="312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57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s-MX"/>
          </a:p>
        </p:txBody>
      </p:sp>
      <p:sp>
        <p:nvSpPr>
          <p:cNvPr id="3" name="Subtitle 2"/>
          <p:cNvSpPr>
            <a:spLocks noGrp="1"/>
          </p:cNvSpPr>
          <p:nvPr>
            <p:ph type="subTitle" idx="1"/>
          </p:nvPr>
        </p:nvSpPr>
        <p:spPr/>
        <p:txBody>
          <a:bodyPr/>
          <a:lstStyle/>
          <a:p>
            <a:endParaRPr lang="es-MX"/>
          </a:p>
        </p:txBody>
      </p:sp>
      <p:pic>
        <p:nvPicPr>
          <p:cNvPr id="5" name="Picture 4" descr="Description Flag of Mexic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15" y="-60552"/>
            <a:ext cx="12495241" cy="7141029"/>
          </a:xfrm>
          <a:prstGeom prst="rect">
            <a:avLst/>
          </a:prstGeom>
        </p:spPr>
      </p:pic>
    </p:spTree>
    <p:extLst>
      <p:ext uri="{BB962C8B-B14F-4D97-AF65-F5344CB8AC3E}">
        <p14:creationId xmlns:p14="http://schemas.microsoft.com/office/powerpoint/2010/main" val="441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a:p>
        </p:txBody>
      </p:sp>
      <p:pic>
        <p:nvPicPr>
          <p:cNvPr id="4" name="Picture 4" descr="Flag of Equatorial Guin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412092" y="1666461"/>
            <a:ext cx="6455280" cy="36310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lag of Pana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719002" y="1420885"/>
            <a:ext cx="6277726" cy="3944692"/>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pic>
        <p:nvPicPr>
          <p:cNvPr id="6" name="Picture 2" descr="Flag of the Dominican Republic.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822365" y="1493763"/>
            <a:ext cx="6300598" cy="3776063"/>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7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s-MX"/>
          </a:p>
        </p:txBody>
      </p:sp>
      <p:pic>
        <p:nvPicPr>
          <p:cNvPr id="1028" name="Picture 4" descr="Flag of Equatorial Guin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72765" y="1166842"/>
            <a:ext cx="3066757" cy="4524315"/>
          </a:xfrm>
          <a:prstGeom prst="rect">
            <a:avLst/>
          </a:prstGeom>
          <a:noFill/>
        </p:spPr>
        <p:txBody>
          <a:bodyPr wrap="square" rtlCol="0">
            <a:spAutoFit/>
          </a:bodyPr>
          <a:lstStyle/>
          <a:p>
            <a:pPr algn="ctr"/>
            <a:r>
              <a:rPr lang="es-ES" dirty="0" err="1"/>
              <a:t>On</a:t>
            </a:r>
            <a:r>
              <a:rPr lang="es-ES" dirty="0"/>
              <a:t> back of </a:t>
            </a:r>
            <a:r>
              <a:rPr lang="es-ES" dirty="0" err="1"/>
              <a:t>flag</a:t>
            </a:r>
            <a:endParaRPr lang="es-ES" dirty="0"/>
          </a:p>
          <a:p>
            <a:r>
              <a:rPr lang="es-ES" dirty="0"/>
              <a:t>Guinea Ecuatorial: </a:t>
            </a:r>
          </a:p>
          <a:p>
            <a:r>
              <a:rPr lang="es-ES" dirty="0"/>
              <a:t>12 de octubre del 1968</a:t>
            </a:r>
          </a:p>
          <a:p>
            <a:r>
              <a:rPr lang="es-ES" dirty="0"/>
              <a:t>Este de África</a:t>
            </a:r>
          </a:p>
          <a:p>
            <a:r>
              <a:rPr lang="en-US" dirty="0"/>
              <a:t>This coat of arms shows a </a:t>
            </a:r>
            <a:r>
              <a:rPr lang="en-US" dirty="0">
                <a:solidFill>
                  <a:schemeClr val="tx2"/>
                </a:solidFill>
              </a:rPr>
              <a:t>grey shield, which contains a tree. This tree is a silk cotton tree, or so-called "God tree". This is where the first treaty was signed between Portugal and the local ruler. Over the shield, there are six six-pointed stars. They stand for the mainland and the five main islands.</a:t>
            </a:r>
            <a:endParaRPr lang="es-ES" dirty="0">
              <a:solidFill>
                <a:schemeClr val="tx2"/>
              </a:solidFill>
            </a:endParaRPr>
          </a:p>
          <a:p>
            <a:endParaRPr lang="es-MX" dirty="0"/>
          </a:p>
        </p:txBody>
      </p:sp>
    </p:spTree>
    <p:extLst>
      <p:ext uri="{BB962C8B-B14F-4D97-AF65-F5344CB8AC3E}">
        <p14:creationId xmlns:p14="http://schemas.microsoft.com/office/powerpoint/2010/main" val="333800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lag of Pan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50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62539" y="3432517"/>
            <a:ext cx="4065563" cy="2862322"/>
          </a:xfrm>
          <a:prstGeom prst="rect">
            <a:avLst/>
          </a:prstGeom>
          <a:noFill/>
        </p:spPr>
        <p:txBody>
          <a:bodyPr wrap="square" rtlCol="0">
            <a:spAutoFit/>
          </a:bodyPr>
          <a:lstStyle/>
          <a:p>
            <a:pPr algn="ctr"/>
            <a:r>
              <a:rPr lang="es-ES" b="1" dirty="0" err="1">
                <a:solidFill>
                  <a:schemeClr val="bg1"/>
                </a:solidFill>
              </a:rPr>
              <a:t>On</a:t>
            </a:r>
            <a:r>
              <a:rPr lang="es-ES" b="1" dirty="0">
                <a:solidFill>
                  <a:schemeClr val="bg1"/>
                </a:solidFill>
              </a:rPr>
              <a:t> back of </a:t>
            </a:r>
            <a:r>
              <a:rPr lang="es-ES" b="1" dirty="0" err="1">
                <a:solidFill>
                  <a:schemeClr val="bg1"/>
                </a:solidFill>
              </a:rPr>
              <a:t>flag</a:t>
            </a:r>
            <a:endParaRPr lang="es-ES" b="1" dirty="0">
              <a:solidFill>
                <a:schemeClr val="bg1"/>
              </a:solidFill>
            </a:endParaRPr>
          </a:p>
          <a:p>
            <a:r>
              <a:rPr lang="es-ES" b="1" dirty="0">
                <a:solidFill>
                  <a:schemeClr val="bg1"/>
                </a:solidFill>
              </a:rPr>
              <a:t>Panamá:</a:t>
            </a:r>
          </a:p>
          <a:p>
            <a:r>
              <a:rPr lang="es-ES" b="1" dirty="0">
                <a:solidFill>
                  <a:schemeClr val="bg1"/>
                </a:solidFill>
              </a:rPr>
              <a:t>3 de noviembre del 1903</a:t>
            </a:r>
          </a:p>
          <a:p>
            <a:r>
              <a:rPr lang="es-ES" b="1" dirty="0" err="1">
                <a:solidFill>
                  <a:schemeClr val="bg1"/>
                </a:solidFill>
              </a:rPr>
              <a:t>Cenroamérica</a:t>
            </a:r>
            <a:endParaRPr lang="es-ES" b="1" dirty="0">
              <a:solidFill>
                <a:schemeClr val="bg1"/>
              </a:solidFill>
            </a:endParaRPr>
          </a:p>
          <a:p>
            <a:r>
              <a:rPr lang="es-ES" b="1" dirty="0">
                <a:solidFill>
                  <a:schemeClr val="bg1"/>
                </a:solidFill>
              </a:rPr>
              <a:t> </a:t>
            </a:r>
            <a:r>
              <a:rPr lang="en-US" b="1" dirty="0">
                <a:solidFill>
                  <a:schemeClr val="bg1"/>
                </a:solidFill>
              </a:rPr>
              <a:t>The flag of Panama was made by María de la Ossa de Amador and was officially adopted by the "ley 48 de 1925".</a:t>
            </a:r>
            <a:r>
              <a:rPr lang="en-US" b="1" baseline="30000" dirty="0">
                <a:solidFill>
                  <a:schemeClr val="bg1"/>
                </a:solidFill>
              </a:rPr>
              <a:t>[1]</a:t>
            </a:r>
            <a:r>
              <a:rPr lang="en-US" b="1" dirty="0">
                <a:solidFill>
                  <a:schemeClr val="bg1"/>
                </a:solidFill>
              </a:rPr>
              <a:t> The Panamanian flag day is celebrated on November 4, one day after Panamanian separation from Colombia.</a:t>
            </a:r>
            <a:endParaRPr lang="es-MX" b="1" dirty="0">
              <a:solidFill>
                <a:schemeClr val="bg1"/>
              </a:solidFill>
            </a:endParaRPr>
          </a:p>
        </p:txBody>
      </p:sp>
    </p:spTree>
    <p:extLst>
      <p:ext uri="{BB962C8B-B14F-4D97-AF65-F5344CB8AC3E}">
        <p14:creationId xmlns:p14="http://schemas.microsoft.com/office/powerpoint/2010/main" val="266362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a:t>
            </a:r>
            <a:r>
              <a:rPr lang="es-ES" dirty="0" err="1"/>
              <a:t>gv</a:t>
            </a:r>
            <a:r>
              <a:rPr lang="es-ES" dirty="0"/>
              <a:t>  </a:t>
            </a:r>
            <a:endParaRPr lang="es-MX" dirty="0"/>
          </a:p>
        </p:txBody>
      </p:sp>
      <p:sp>
        <p:nvSpPr>
          <p:cNvPr id="3" name="Content Placeholder 2"/>
          <p:cNvSpPr>
            <a:spLocks noGrp="1"/>
          </p:cNvSpPr>
          <p:nvPr>
            <p:ph idx="1"/>
          </p:nvPr>
        </p:nvSpPr>
        <p:spPr/>
        <p:txBody>
          <a:bodyPr/>
          <a:lstStyle/>
          <a:p>
            <a:endParaRPr lang="es-MX"/>
          </a:p>
        </p:txBody>
      </p:sp>
      <p:pic>
        <p:nvPicPr>
          <p:cNvPr id="3074" name="Picture 2" descr="Flag of the Dominican Republic.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65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41996" y="3019085"/>
            <a:ext cx="4753657" cy="2985433"/>
          </a:xfrm>
          <a:prstGeom prst="rect">
            <a:avLst/>
          </a:prstGeom>
          <a:noFill/>
        </p:spPr>
        <p:txBody>
          <a:bodyPr wrap="square" rtlCol="0">
            <a:spAutoFit/>
          </a:bodyPr>
          <a:lstStyle/>
          <a:p>
            <a:pPr algn="ctr"/>
            <a:r>
              <a:rPr lang="es-ES" dirty="0" err="1"/>
              <a:t>On</a:t>
            </a:r>
            <a:r>
              <a:rPr lang="es-ES" dirty="0"/>
              <a:t> back of </a:t>
            </a:r>
            <a:r>
              <a:rPr lang="es-ES" dirty="0" err="1"/>
              <a:t>flag</a:t>
            </a:r>
            <a:endParaRPr lang="es-ES" dirty="0"/>
          </a:p>
          <a:p>
            <a:r>
              <a:rPr lang="es-ES" dirty="0"/>
              <a:t>Republica Dominicana:</a:t>
            </a:r>
          </a:p>
          <a:p>
            <a:r>
              <a:rPr lang="es-ES" dirty="0"/>
              <a:t>1º de diciembre del 1801</a:t>
            </a:r>
          </a:p>
          <a:p>
            <a:r>
              <a:rPr lang="es-ES" dirty="0" err="1"/>
              <a:t>Carribean</a:t>
            </a:r>
            <a:r>
              <a:rPr lang="es-ES" dirty="0"/>
              <a:t> Sea</a:t>
            </a:r>
          </a:p>
          <a:p>
            <a:r>
              <a:rPr lang="en-US" sz="1400" dirty="0">
                <a:solidFill>
                  <a:schemeClr val="bg1"/>
                </a:solidFill>
              </a:rPr>
              <a:t>The </a:t>
            </a:r>
            <a:r>
              <a:rPr lang="en-US" sz="1400" b="1" dirty="0">
                <a:solidFill>
                  <a:schemeClr val="bg1"/>
                </a:solidFill>
              </a:rPr>
              <a:t>flag of the Dominican Republic</a:t>
            </a:r>
            <a:r>
              <a:rPr lang="en-US" sz="1400" dirty="0">
                <a:solidFill>
                  <a:schemeClr val="bg1"/>
                </a:solidFill>
              </a:rPr>
              <a:t> represents the Dominican Republic and, together with the coat of arms and the national anthem, has the status of national symbol. The blue on the flag stands for liberty, the white for salvation, the red for the blood of heroes. The civil ensign follows the same design, but without the charge in the center. The flag was designed by Juan Pablo Duarte.</a:t>
            </a:r>
            <a:endParaRPr lang="es-ES" sz="1400" dirty="0">
              <a:solidFill>
                <a:schemeClr val="bg1"/>
              </a:solidFill>
            </a:endParaRPr>
          </a:p>
          <a:p>
            <a:endParaRPr lang="es-ES" dirty="0"/>
          </a:p>
        </p:txBody>
      </p:sp>
    </p:spTree>
    <p:extLst>
      <p:ext uri="{BB962C8B-B14F-4D97-AF65-F5344CB8AC3E}">
        <p14:creationId xmlns:p14="http://schemas.microsoft.com/office/powerpoint/2010/main" val="135569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dirty="0"/>
          </a:p>
        </p:txBody>
      </p:sp>
      <p:pic>
        <p:nvPicPr>
          <p:cNvPr id="1026" name="Picture 2" descr="File:Flag of Chile.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03234" cy="37616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lag of Paragu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3234" y="119063"/>
            <a:ext cx="6262143" cy="36426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le:Flag of Cuba.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761685"/>
            <a:ext cx="6003234" cy="308499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lag of Ecuad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3234" y="3761685"/>
            <a:ext cx="6188765" cy="3084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923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a:p>
        </p:txBody>
      </p:sp>
      <p:pic>
        <p:nvPicPr>
          <p:cNvPr id="2050" name="Picture 2" descr="File:Flag of Chile.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917"/>
            <a:ext cx="12192000" cy="68561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87686" y="671463"/>
            <a:ext cx="5140582" cy="2308324"/>
          </a:xfrm>
          <a:prstGeom prst="rect">
            <a:avLst/>
          </a:prstGeom>
          <a:noFill/>
        </p:spPr>
        <p:txBody>
          <a:bodyPr wrap="square" rtlCol="0">
            <a:spAutoFit/>
          </a:bodyPr>
          <a:lstStyle/>
          <a:p>
            <a:r>
              <a:rPr lang="es-ES" dirty="0"/>
              <a:t>Chile</a:t>
            </a:r>
          </a:p>
          <a:p>
            <a:r>
              <a:rPr lang="es-ES" dirty="0"/>
              <a:t>18 de septiembre de 1810</a:t>
            </a:r>
          </a:p>
          <a:p>
            <a:r>
              <a:rPr lang="en-US" dirty="0"/>
              <a:t>Chile is today one of South America's most stable and prosperous nations. It leads Latin American nations in rankings of human development, competitiveness, income per capita, globalization, state of peace, economic freedom, and low perception of corruption.</a:t>
            </a:r>
            <a:endParaRPr lang="es-MX" dirty="0"/>
          </a:p>
        </p:txBody>
      </p:sp>
      <p:pic>
        <p:nvPicPr>
          <p:cNvPr id="7" name="Picture 2" descr="Chile shown in dark green; claimed but unrecognised Antarctic Territory shown in light 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2349" y="381759"/>
            <a:ext cx="2887731" cy="288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09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endParaRPr lang="es-MX"/>
          </a:p>
        </p:txBody>
      </p:sp>
      <p:pic>
        <p:nvPicPr>
          <p:cNvPr id="3076" name="Picture 4" descr="Flag of Paragu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43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14175</TotalTime>
  <Words>145</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.gv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Jurado</dc:creator>
  <cp:lastModifiedBy>Vanessa Jurado</cp:lastModifiedBy>
  <cp:revision>19</cp:revision>
  <dcterms:created xsi:type="dcterms:W3CDTF">2016-09-13T17:37:15Z</dcterms:created>
  <dcterms:modified xsi:type="dcterms:W3CDTF">2017-05-05T14:48:55Z</dcterms:modified>
</cp:coreProperties>
</file>